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tiff" ContentType="image/tiff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77" r:id="rId2"/>
    <p:sldId id="445" r:id="rId3"/>
    <p:sldId id="486" r:id="rId4"/>
    <p:sldId id="513" r:id="rId5"/>
    <p:sldId id="514" r:id="rId6"/>
    <p:sldId id="515" r:id="rId7"/>
    <p:sldId id="516" r:id="rId8"/>
    <p:sldId id="412" r:id="rId9"/>
    <p:sldId id="383" r:id="rId10"/>
    <p:sldId id="389" r:id="rId11"/>
    <p:sldId id="390" r:id="rId12"/>
    <p:sldId id="391" r:id="rId13"/>
    <p:sldId id="482" r:id="rId14"/>
    <p:sldId id="459" r:id="rId15"/>
    <p:sldId id="460" r:id="rId16"/>
    <p:sldId id="461" r:id="rId17"/>
    <p:sldId id="463" r:id="rId18"/>
    <p:sldId id="466" r:id="rId19"/>
    <p:sldId id="468" r:id="rId20"/>
    <p:sldId id="470" r:id="rId21"/>
    <p:sldId id="472" r:id="rId22"/>
    <p:sldId id="483" r:id="rId23"/>
    <p:sldId id="517" r:id="rId24"/>
    <p:sldId id="485" r:id="rId25"/>
    <p:sldId id="484" r:id="rId26"/>
    <p:sldId id="487" r:id="rId27"/>
    <p:sldId id="488" r:id="rId28"/>
    <p:sldId id="490" r:id="rId29"/>
    <p:sldId id="491" r:id="rId30"/>
    <p:sldId id="492" r:id="rId31"/>
    <p:sldId id="495" r:id="rId32"/>
    <p:sldId id="518" r:id="rId33"/>
    <p:sldId id="496" r:id="rId34"/>
    <p:sldId id="497" r:id="rId35"/>
    <p:sldId id="494" r:id="rId36"/>
    <p:sldId id="498" r:id="rId37"/>
    <p:sldId id="499" r:id="rId38"/>
    <p:sldId id="500" r:id="rId39"/>
    <p:sldId id="501" r:id="rId40"/>
    <p:sldId id="502" r:id="rId41"/>
    <p:sldId id="503" r:id="rId42"/>
    <p:sldId id="504" r:id="rId43"/>
    <p:sldId id="505" r:id="rId44"/>
    <p:sldId id="508" r:id="rId45"/>
    <p:sldId id="506" r:id="rId46"/>
    <p:sldId id="509" r:id="rId47"/>
    <p:sldId id="510" r:id="rId48"/>
    <p:sldId id="507" r:id="rId49"/>
    <p:sldId id="453" r:id="rId50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3333FF"/>
    <a:srgbClr val="FF0000"/>
    <a:srgbClr val="B0C2C4"/>
    <a:srgbClr val="7979FF"/>
    <a:srgbClr val="FF8585"/>
    <a:srgbClr val="FFCDCD"/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76" autoAdjust="0"/>
    <p:restoredTop sz="94660"/>
  </p:normalViewPr>
  <p:slideViewPr>
    <p:cSldViewPr>
      <p:cViewPr varScale="1">
        <p:scale>
          <a:sx n="70" d="100"/>
          <a:sy n="70" d="100"/>
        </p:scale>
        <p:origin x="-130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5" d="100"/>
        <a:sy n="4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B436DD0-9060-41AA-95E2-1FB11646267B}" type="datetimeFigureOut">
              <a:rPr lang="en-US"/>
              <a:pPr>
                <a:defRPr/>
              </a:pPr>
              <a:t>5/10/2011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30575"/>
            <a:ext cx="7435850" cy="3154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7975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657975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5146A09-BDF9-4B95-9CFF-19AF9C1260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DC044A7-BCE4-4A52-A9F0-9CDC32F5F337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E5E779-53CC-4781-BB6C-0D91AC8E7542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57D63F-5099-4875-B925-C533DC99A672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808CE31-7C33-4AAB-AC8F-0DA09440EEE0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146A09-BDF9-4B95-9CFF-19AF9C1260C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1D0EB6-9D24-42A2-B2A8-BBD30232221F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608CF9-936E-4871-85E1-B27CA41CE03B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5B592FA-EA75-4BDD-B1D3-F3F4A15C056F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E02CEA-62FD-4E7D-9FCB-3F7A47A9A238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B189F4D-FACA-4D1E-BA96-D57C2432CA2C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3ADC1D-6B95-4EB6-9F44-2EAFFE2C4264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C9C8B1-AEAB-4E69-B3D5-841E65A3ECDB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B7B97D-A44C-4035-93C8-09362148A8D7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536EEE6-6D34-4162-B591-E76D2FA3858E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146A09-BDF9-4B95-9CFF-19AF9C1260C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146A09-BDF9-4B95-9CFF-19AF9C1260C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146A09-BDF9-4B95-9CFF-19AF9C1260C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146A09-BDF9-4B95-9CFF-19AF9C1260C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146A09-BDF9-4B95-9CFF-19AF9C1260C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146A09-BDF9-4B95-9CFF-19AF9C1260C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B7B288A-C77B-4DD9-974B-2D9E30604623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3A875D3-8315-4BF3-8D18-1EDF5EAE0539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018B4-6C68-41B6-BD1A-1987BF5AAF7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146A09-BDF9-4B95-9CFF-19AF9C1260C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146A09-BDF9-4B95-9CFF-19AF9C1260C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146A09-BDF9-4B95-9CFF-19AF9C1260C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146A09-BDF9-4B95-9CFF-19AF9C1260C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146A09-BDF9-4B95-9CFF-19AF9C1260C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146A09-BDF9-4B95-9CFF-19AF9C1260C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146A09-BDF9-4B95-9CFF-19AF9C1260C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146A09-BDF9-4B95-9CFF-19AF9C1260C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146A09-BDF9-4B95-9CFF-19AF9C1260CA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146A09-BDF9-4B95-9CFF-19AF9C1260CA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018B4-6C68-41B6-BD1A-1987BF5AAF7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146A09-BDF9-4B95-9CFF-19AF9C1260CA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146A09-BDF9-4B95-9CFF-19AF9C1260CA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146A09-BDF9-4B95-9CFF-19AF9C1260CA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146A09-BDF9-4B95-9CFF-19AF9C1260CA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146A09-BDF9-4B95-9CFF-19AF9C1260CA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146A09-BDF9-4B95-9CFF-19AF9C1260CA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146A09-BDF9-4B95-9CFF-19AF9C1260CA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146A09-BDF9-4B95-9CFF-19AF9C1260CA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146A09-BDF9-4B95-9CFF-19AF9C1260CA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B78817-D41B-4589-B737-96D676712994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018B4-6C68-41B6-BD1A-1987BF5AAF7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018B4-6C68-41B6-BD1A-1987BF5AAF7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146A09-BDF9-4B95-9CFF-19AF9C1260C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7520F5-E1EC-448B-91E6-861851B6DE9C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B5E1310-4C3D-44B4-B50B-E882F8BB325A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60A26-CBAE-4460-87D7-F948267CF1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F613A-23B0-4C26-A402-B17D5B7AB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274BF-DFB3-429C-B6A3-D15D71111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8890F-C093-42F1-8653-37FF16BFD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126CA-5E31-4778-83FA-36DC88D27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F0387-10A5-43F7-A712-DD69692E6C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A6C8C-F8EA-482A-8185-A3FF069DC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0A64D-4FEC-45F1-9E77-FBBEC3A1E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4EC8E-BF31-407D-96D0-EC8BC9FF0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9D9BC-0972-4B28-B046-A1334F404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99FCE-12BE-4513-B7AE-7B9A7B6341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8DC60E6-33E3-451B-B894-3E2EF0F12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7" Type="http://schemas.openxmlformats.org/officeDocument/2006/relationships/image" Target="../media/image47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tiff"/><Relationship Id="rId4" Type="http://schemas.openxmlformats.org/officeDocument/2006/relationships/image" Target="../media/image44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8.tiff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3.png"/><Relationship Id="rId5" Type="http://schemas.openxmlformats.org/officeDocument/2006/relationships/image" Target="../media/image65.png"/><Relationship Id="rId10" Type="http://schemas.openxmlformats.org/officeDocument/2006/relationships/image" Target="../media/image72.png"/><Relationship Id="rId4" Type="http://schemas.openxmlformats.org/officeDocument/2006/relationships/image" Target="../media/image64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jpe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8"/>
          <p:cNvGrpSpPr>
            <a:grpSpLocks/>
          </p:cNvGrpSpPr>
          <p:nvPr/>
        </p:nvGrpSpPr>
        <p:grpSpPr bwMode="auto">
          <a:xfrm>
            <a:off x="152400" y="152400"/>
            <a:ext cx="8839200" cy="5867400"/>
            <a:chOff x="152400" y="152401"/>
            <a:chExt cx="8839200" cy="5867158"/>
          </a:xfrm>
        </p:grpSpPr>
        <p:sp>
          <p:nvSpPr>
            <p:cNvPr id="14339" name="Rectangle 4"/>
            <p:cNvSpPr>
              <a:spLocks noChangeArrowheads="1"/>
            </p:cNvSpPr>
            <p:nvPr/>
          </p:nvSpPr>
          <p:spPr bwMode="auto">
            <a:xfrm>
              <a:off x="457200" y="2931741"/>
              <a:ext cx="8458200" cy="2369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800" b="1" baseline="30000" dirty="0" smtClean="0">
                  <a:solidFill>
                    <a:schemeClr val="accent2"/>
                  </a:solidFill>
                  <a:latin typeface="+mn-lt"/>
                </a:rPr>
                <a:t>15</a:t>
              </a:r>
              <a:r>
                <a:rPr lang="en-US" sz="2800" b="1" dirty="0" smtClean="0">
                  <a:solidFill>
                    <a:schemeClr val="accent2"/>
                  </a:solidFill>
                  <a:latin typeface="+mn-lt"/>
                </a:rPr>
                <a:t>N NMR </a:t>
              </a:r>
              <a:r>
                <a:rPr lang="en-US" sz="2800" b="1" dirty="0" smtClean="0">
                  <a:solidFill>
                    <a:schemeClr val="accent2"/>
                  </a:solidFill>
                </a:rPr>
                <a:t>relaxation </a:t>
              </a:r>
              <a:r>
                <a:rPr lang="en-US" sz="2800" b="1" dirty="0" smtClean="0">
                  <a:solidFill>
                    <a:schemeClr val="accent2"/>
                  </a:solidFill>
                  <a:latin typeface="+mn-lt"/>
                </a:rPr>
                <a:t>data as structural restraints</a:t>
              </a:r>
            </a:p>
            <a:p>
              <a:r>
                <a:rPr lang="en-US" sz="2800" dirty="0" smtClean="0">
                  <a:solidFill>
                    <a:schemeClr val="accent2"/>
                  </a:solidFill>
                </a:rPr>
                <a:t>           </a:t>
              </a:r>
              <a:r>
                <a:rPr lang="en-US" sz="2400" i="1" dirty="0" smtClean="0">
                  <a:solidFill>
                    <a:schemeClr val="accent2"/>
                  </a:solidFill>
                </a:rPr>
                <a:t>for</a:t>
              </a:r>
              <a:r>
                <a:rPr lang="en-US" sz="2400" dirty="0" smtClean="0">
                  <a:solidFill>
                    <a:schemeClr val="accent2"/>
                  </a:solidFill>
                </a:rPr>
                <a:t> </a:t>
              </a:r>
            </a:p>
            <a:p>
              <a:r>
                <a:rPr lang="en-US" sz="2400" dirty="0" smtClean="0">
                  <a:solidFill>
                    <a:schemeClr val="accent2"/>
                  </a:solidFill>
                  <a:latin typeface="+mn-lt"/>
                </a:rPr>
                <a:t>         assembling </a:t>
              </a:r>
              <a:r>
                <a:rPr lang="en-US" sz="2400" b="1" i="1" dirty="0" smtClean="0">
                  <a:solidFill>
                    <a:schemeClr val="accent2"/>
                  </a:solidFill>
                  <a:latin typeface="+mn-lt"/>
                </a:rPr>
                <a:t>protein complexes</a:t>
              </a:r>
              <a:r>
                <a:rPr lang="en-US" sz="2400" b="1" dirty="0" smtClean="0">
                  <a:solidFill>
                    <a:schemeClr val="accent2"/>
                  </a:solidFill>
                  <a:latin typeface="+mn-lt"/>
                </a:rPr>
                <a:t> </a:t>
              </a:r>
            </a:p>
            <a:p>
              <a:r>
                <a:rPr lang="en-US" sz="2400" dirty="0" smtClean="0">
                  <a:solidFill>
                    <a:schemeClr val="accent2"/>
                  </a:solidFill>
                  <a:latin typeface="+mn-lt"/>
                </a:rPr>
                <a:t>            </a:t>
              </a:r>
              <a:r>
                <a:rPr lang="en-US" sz="2400" i="1" dirty="0" smtClean="0">
                  <a:solidFill>
                    <a:schemeClr val="accent2"/>
                  </a:solidFill>
                  <a:latin typeface="+mn-lt"/>
                </a:rPr>
                <a:t>and</a:t>
              </a:r>
              <a:r>
                <a:rPr lang="en-US" sz="2400" dirty="0" smtClean="0">
                  <a:solidFill>
                    <a:schemeClr val="accent2"/>
                  </a:solidFill>
                  <a:latin typeface="+mn-lt"/>
                </a:rPr>
                <a:t> </a:t>
              </a:r>
              <a:br>
                <a:rPr lang="en-US" sz="2400" dirty="0" smtClean="0">
                  <a:solidFill>
                    <a:schemeClr val="accent2"/>
                  </a:solidFill>
                  <a:latin typeface="+mn-lt"/>
                </a:rPr>
              </a:br>
              <a:r>
                <a:rPr lang="en-US" sz="2400" dirty="0" smtClean="0">
                  <a:solidFill>
                    <a:schemeClr val="accent2"/>
                  </a:solidFill>
                  <a:latin typeface="+mn-lt"/>
                </a:rPr>
                <a:t>         structure determination of </a:t>
              </a:r>
              <a:r>
                <a:rPr lang="en-US" sz="2400" b="1" i="1" dirty="0" smtClean="0">
                  <a:solidFill>
                    <a:schemeClr val="accent2"/>
                  </a:solidFill>
                  <a:latin typeface="+mn-lt"/>
                </a:rPr>
                <a:t>globular proteins</a:t>
              </a:r>
            </a:p>
            <a:p>
              <a:endParaRPr lang="en-US" sz="20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14340" name="TextBox 10"/>
            <p:cNvSpPr txBox="1">
              <a:spLocks noChangeArrowheads="1"/>
            </p:cNvSpPr>
            <p:nvPr/>
          </p:nvSpPr>
          <p:spPr bwMode="auto">
            <a:xfrm>
              <a:off x="5181600" y="5557843"/>
              <a:ext cx="2491003" cy="4617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 dirty="0" err="1"/>
                <a:t>Yaroslav</a:t>
              </a:r>
              <a:r>
                <a:rPr lang="en-US" sz="2400" i="1" dirty="0"/>
                <a:t> </a:t>
              </a:r>
              <a:r>
                <a:rPr lang="en-US" sz="2400" i="1" dirty="0" err="1"/>
                <a:t>Ryabov</a:t>
              </a:r>
              <a:endParaRPr lang="en-US" sz="2400" i="1" dirty="0"/>
            </a:p>
          </p:txBody>
        </p:sp>
        <p:pic>
          <p:nvPicPr>
            <p:cNvPr id="14341" name="Picture 9" descr="head_main_logo.gi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" y="152401"/>
              <a:ext cx="5943600" cy="763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2" name="Picture 7" descr="toplogo.gif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33600" y="1053308"/>
              <a:ext cx="6858000" cy="1156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"/>
          <p:cNvGrpSpPr>
            <a:grpSpLocks/>
          </p:cNvGrpSpPr>
          <p:nvPr/>
        </p:nvGrpSpPr>
        <p:grpSpPr bwMode="auto">
          <a:xfrm>
            <a:off x="547688" y="465138"/>
            <a:ext cx="7715250" cy="4900612"/>
            <a:chOff x="345" y="293"/>
            <a:chExt cx="4860" cy="3087"/>
          </a:xfrm>
        </p:grpSpPr>
        <p:sp>
          <p:nvSpPr>
            <p:cNvPr id="28675" name="Text Box 3"/>
            <p:cNvSpPr txBox="1">
              <a:spLocks noChangeArrowheads="1"/>
            </p:cNvSpPr>
            <p:nvPr/>
          </p:nvSpPr>
          <p:spPr bwMode="auto">
            <a:xfrm>
              <a:off x="576" y="293"/>
              <a:ext cx="13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  <a:latin typeface="Arial Black" pitchFamily="34" charset="0"/>
                </a:rPr>
                <a:t>Hydration shell</a:t>
              </a:r>
              <a:r>
                <a:rPr lang="en-US"/>
                <a:t> </a:t>
              </a:r>
            </a:p>
          </p:txBody>
        </p:sp>
        <p:pic>
          <p:nvPicPr>
            <p:cNvPr id="2867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20625" t="6798" r="18750" b="7843"/>
            <a:stretch>
              <a:fillRect/>
            </a:stretch>
          </p:blipFill>
          <p:spPr bwMode="auto">
            <a:xfrm>
              <a:off x="345" y="1036"/>
              <a:ext cx="2326" cy="2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l="20625" t="6798" r="18750" b="7843"/>
            <a:stretch>
              <a:fillRect/>
            </a:stretch>
          </p:blipFill>
          <p:spPr bwMode="auto">
            <a:xfrm>
              <a:off x="2879" y="1036"/>
              <a:ext cx="2326" cy="2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ectangle 5"/>
          <p:cNvSpPr/>
          <p:nvPr/>
        </p:nvSpPr>
        <p:spPr>
          <a:xfrm>
            <a:off x="2133600" y="5638800"/>
            <a:ext cx="766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dirty="0" smtClean="0">
                <a:solidFill>
                  <a:schemeClr val="accent2"/>
                </a:solidFill>
              </a:rPr>
              <a:t>“Dry” </a:t>
            </a:r>
          </a:p>
        </p:txBody>
      </p:sp>
      <p:sp>
        <p:nvSpPr>
          <p:cNvPr id="7" name="Rectangle 6"/>
          <p:cNvSpPr/>
          <p:nvPr/>
        </p:nvSpPr>
        <p:spPr>
          <a:xfrm>
            <a:off x="5943600" y="5638800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dirty="0" smtClean="0">
                <a:solidFill>
                  <a:schemeClr val="accent2"/>
                </a:solidFill>
              </a:rPr>
              <a:t>Hydrated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914400" y="465138"/>
            <a:ext cx="2139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Hydration shell</a:t>
            </a:r>
            <a:r>
              <a:rPr lang="en-US"/>
              <a:t> 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 l="20625" t="6798" r="18750" b="7843"/>
          <a:stretch>
            <a:fillRect/>
          </a:stretch>
        </p:blipFill>
        <p:spPr bwMode="auto">
          <a:xfrm>
            <a:off x="547688" y="1644650"/>
            <a:ext cx="3692525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 l="20625" t="6798" r="18750" b="7843"/>
          <a:stretch>
            <a:fillRect/>
          </a:stretch>
        </p:blipFill>
        <p:spPr bwMode="auto">
          <a:xfrm>
            <a:off x="4570413" y="1644650"/>
            <a:ext cx="3692525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133600" y="5638800"/>
            <a:ext cx="766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dirty="0" smtClean="0">
                <a:solidFill>
                  <a:schemeClr val="accent2"/>
                </a:solidFill>
              </a:rPr>
              <a:t>“Dry” </a:t>
            </a:r>
          </a:p>
        </p:txBody>
      </p:sp>
      <p:sp>
        <p:nvSpPr>
          <p:cNvPr id="6" name="Rectangle 5"/>
          <p:cNvSpPr/>
          <p:nvPr/>
        </p:nvSpPr>
        <p:spPr>
          <a:xfrm>
            <a:off x="5943600" y="5638800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dirty="0" smtClean="0">
                <a:solidFill>
                  <a:schemeClr val="accent2"/>
                </a:solidFill>
              </a:rPr>
              <a:t>Hydrated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/>
          </p:cNvGrpSpPr>
          <p:nvPr/>
        </p:nvGrpSpPr>
        <p:grpSpPr bwMode="auto">
          <a:xfrm>
            <a:off x="0" y="541338"/>
            <a:ext cx="9144000" cy="4826000"/>
            <a:chOff x="0" y="341"/>
            <a:chExt cx="5760" cy="3040"/>
          </a:xfrm>
        </p:grpSpPr>
        <p:sp>
          <p:nvSpPr>
            <p:cNvPr id="30723" name="Rectangle 3"/>
            <p:cNvSpPr>
              <a:spLocks noChangeArrowheads="1"/>
            </p:cNvSpPr>
            <p:nvPr/>
          </p:nvSpPr>
          <p:spPr bwMode="auto">
            <a:xfrm>
              <a:off x="0" y="612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pic>
          <p:nvPicPr>
            <p:cNvPr id="3072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20625" t="6798" r="18750" b="7843"/>
            <a:stretch>
              <a:fillRect/>
            </a:stretch>
          </p:blipFill>
          <p:spPr bwMode="auto">
            <a:xfrm>
              <a:off x="345" y="1036"/>
              <a:ext cx="2326" cy="2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25" name="Text Box 5"/>
            <p:cNvSpPr txBox="1">
              <a:spLocks noChangeArrowheads="1"/>
            </p:cNvSpPr>
            <p:nvPr/>
          </p:nvSpPr>
          <p:spPr bwMode="auto">
            <a:xfrm>
              <a:off x="480" y="341"/>
              <a:ext cx="410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  <a:latin typeface="Arial Black" pitchFamily="34" charset="0"/>
                </a:rPr>
                <a:t>Hydration shell</a:t>
              </a:r>
            </a:p>
            <a:p>
              <a:r>
                <a:rPr lang="en-US">
                  <a:solidFill>
                    <a:schemeClr val="accent2"/>
                  </a:solidFill>
                  <a:latin typeface="Arial Black" pitchFamily="34" charset="0"/>
                </a:rPr>
                <a:t>Equivalent ellipsoid is approximately twice bigger</a:t>
              </a:r>
              <a:r>
                <a:rPr lang="en-US">
                  <a:solidFill>
                    <a:srgbClr val="000066"/>
                  </a:solidFill>
                  <a:latin typeface="Arial Black" pitchFamily="34" charset="0"/>
                </a:rPr>
                <a:t> </a:t>
              </a:r>
            </a:p>
          </p:txBody>
        </p:sp>
        <p:pic>
          <p:nvPicPr>
            <p:cNvPr id="3072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l="20625" t="6798" r="18750" b="7843"/>
            <a:stretch>
              <a:fillRect/>
            </a:stretch>
          </p:blipFill>
          <p:spPr bwMode="auto">
            <a:xfrm>
              <a:off x="2879" y="1036"/>
              <a:ext cx="2326" cy="2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ctangle 6"/>
          <p:cNvSpPr/>
          <p:nvPr/>
        </p:nvSpPr>
        <p:spPr>
          <a:xfrm>
            <a:off x="2133600" y="5638800"/>
            <a:ext cx="766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dirty="0" smtClean="0">
                <a:solidFill>
                  <a:schemeClr val="accent2"/>
                </a:solidFill>
              </a:rPr>
              <a:t>“Dry” </a:t>
            </a:r>
          </a:p>
        </p:txBody>
      </p:sp>
      <p:sp>
        <p:nvSpPr>
          <p:cNvPr id="8" name="Rectangle 7"/>
          <p:cNvSpPr/>
          <p:nvPr/>
        </p:nvSpPr>
        <p:spPr>
          <a:xfrm>
            <a:off x="5943600" y="5638800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dirty="0" smtClean="0">
                <a:solidFill>
                  <a:schemeClr val="accent2"/>
                </a:solidFill>
              </a:rPr>
              <a:t>Hydrated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82244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A Very General Concept: using components of diffusion tensor  </a:t>
            </a:r>
          </a:p>
          <a:p>
            <a:r>
              <a:rPr lang="en-US" b="1" dirty="0" smtClean="0">
                <a:solidFill>
                  <a:schemeClr val="accent2"/>
                </a:solidFill>
                <a:latin typeface="+mn-lt"/>
              </a:rPr>
              <a:t>    overall shape restraints </a:t>
            </a:r>
            <a:r>
              <a:rPr lang="en-US" dirty="0" smtClean="0">
                <a:solidFill>
                  <a:schemeClr val="accent2"/>
                </a:solidFill>
                <a:latin typeface="+mn-lt"/>
              </a:rPr>
              <a:t>from NMR relaxation data  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1552575"/>
            <a:ext cx="518160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163" indent="-284163" algn="just">
              <a:buFont typeface="Arial" pitchFamily="34" charset="0"/>
              <a:buChar char="•"/>
              <a:tabLst>
                <a:tab pos="4230688" algn="l"/>
              </a:tabLst>
            </a:pPr>
            <a:r>
              <a:rPr lang="en-US" dirty="0" smtClean="0">
                <a:solidFill>
                  <a:schemeClr val="accent2"/>
                </a:solidFill>
              </a:rPr>
              <a:t>During the course of structure elucidation build an equivalent ellipsoid for every snapshot of protein structure conformation   </a:t>
            </a:r>
          </a:p>
          <a:p>
            <a:pPr marL="284163" indent="-284163">
              <a:buFont typeface="Arial" pitchFamily="34" charset="0"/>
              <a:buChar char="•"/>
              <a:tabLst>
                <a:tab pos="4230688" algn="l"/>
              </a:tabLst>
            </a:pPr>
            <a:endParaRPr lang="en-US" dirty="0" smtClean="0">
              <a:solidFill>
                <a:schemeClr val="accent2"/>
              </a:solidFill>
            </a:endParaRPr>
          </a:p>
          <a:p>
            <a:pPr marL="284163" indent="-284163">
              <a:buFont typeface="Arial" pitchFamily="34" charset="0"/>
              <a:buChar char="•"/>
              <a:tabLst>
                <a:tab pos="4230688" algn="l"/>
              </a:tabLst>
            </a:pPr>
            <a:endParaRPr lang="en-US" dirty="0" smtClean="0">
              <a:solidFill>
                <a:schemeClr val="accent2"/>
              </a:solidFill>
            </a:endParaRPr>
          </a:p>
          <a:p>
            <a:pPr marL="284163" indent="-284163">
              <a:buFont typeface="Arial" pitchFamily="34" charset="0"/>
              <a:buChar char="•"/>
              <a:tabLst>
                <a:tab pos="4230688" algn="l"/>
              </a:tabLst>
            </a:pPr>
            <a:endParaRPr lang="en-US" dirty="0" smtClean="0">
              <a:solidFill>
                <a:schemeClr val="accent2"/>
              </a:solidFill>
            </a:endParaRPr>
          </a:p>
          <a:p>
            <a:pPr marL="284163" indent="-284163">
              <a:buFont typeface="Arial" pitchFamily="34" charset="0"/>
              <a:buChar char="•"/>
              <a:tabLst>
                <a:tab pos="4230688" algn="l"/>
              </a:tabLst>
            </a:pPr>
            <a:endParaRPr lang="en-US" sz="800" dirty="0" smtClean="0">
              <a:solidFill>
                <a:schemeClr val="accent2"/>
              </a:solidFill>
            </a:endParaRPr>
          </a:p>
          <a:p>
            <a:pPr marL="284163" indent="-284163" algn="just">
              <a:buFont typeface="Arial" pitchFamily="34" charset="0"/>
              <a:buChar char="•"/>
              <a:tabLst>
                <a:tab pos="4230688" algn="l"/>
              </a:tabLst>
            </a:pPr>
            <a:r>
              <a:rPr lang="en-US" dirty="0" smtClean="0">
                <a:solidFill>
                  <a:schemeClr val="accent2"/>
                </a:solidFill>
              </a:rPr>
              <a:t>Then calculate parameters of  protein diffusion tensor using the equivalent ellipsoid shape</a:t>
            </a:r>
          </a:p>
          <a:p>
            <a:pPr marL="284163" indent="-284163">
              <a:buFont typeface="Arial" pitchFamily="34" charset="0"/>
              <a:buChar char="•"/>
              <a:tabLst>
                <a:tab pos="4230688" algn="l"/>
              </a:tabLst>
            </a:pPr>
            <a:endParaRPr lang="en-US" dirty="0" smtClean="0">
              <a:solidFill>
                <a:schemeClr val="accent2"/>
              </a:solidFill>
            </a:endParaRPr>
          </a:p>
          <a:p>
            <a:pPr marL="284163" indent="-284163">
              <a:buFont typeface="Arial" pitchFamily="34" charset="0"/>
              <a:buChar char="•"/>
              <a:tabLst>
                <a:tab pos="4230688" algn="l"/>
              </a:tabLst>
            </a:pPr>
            <a:endParaRPr lang="en-US" dirty="0" smtClean="0">
              <a:solidFill>
                <a:schemeClr val="accent2"/>
              </a:solidFill>
            </a:endParaRPr>
          </a:p>
          <a:p>
            <a:pPr marL="284163" indent="-284163">
              <a:buFont typeface="Arial" pitchFamily="34" charset="0"/>
              <a:buChar char="•"/>
              <a:tabLst>
                <a:tab pos="4230688" algn="l"/>
              </a:tabLst>
            </a:pPr>
            <a:endParaRPr lang="en-US" dirty="0" smtClean="0">
              <a:solidFill>
                <a:schemeClr val="accent2"/>
              </a:solidFill>
            </a:endParaRPr>
          </a:p>
          <a:p>
            <a:pPr marL="284163" indent="-284163" algn="just">
              <a:buFont typeface="Arial" pitchFamily="34" charset="0"/>
              <a:buChar char="•"/>
              <a:tabLst>
                <a:tab pos="4230688" algn="l"/>
              </a:tabLst>
            </a:pPr>
            <a:r>
              <a:rPr lang="en-US" dirty="0" smtClean="0">
                <a:solidFill>
                  <a:schemeClr val="accent2"/>
                </a:solidFill>
              </a:rPr>
              <a:t>Compare calculated diffusion tensor parameters with those which were derived from the experimental data and establish a pseudo energy term proportional to the sum of square differences between components of calculated and experimental diffusion tensors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/>
          <a:srcRect l="20625" t="6798" r="18750" b="7843"/>
          <a:stretch>
            <a:fillRect/>
          </a:stretch>
        </p:blipFill>
        <p:spPr bwMode="auto">
          <a:xfrm>
            <a:off x="6553200" y="1009847"/>
            <a:ext cx="1847850" cy="186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8130" name="Object 8"/>
          <p:cNvGraphicFramePr>
            <a:graphicFrameLocks noChangeAspect="1"/>
          </p:cNvGraphicFramePr>
          <p:nvPr/>
        </p:nvGraphicFramePr>
        <p:xfrm>
          <a:off x="6858000" y="3412408"/>
          <a:ext cx="1447800" cy="1026439"/>
        </p:xfrm>
        <a:graphic>
          <a:graphicData uri="http://schemas.openxmlformats.org/presentationml/2006/ole">
            <p:oleObj spid="_x0000_s125954" name="Equation" r:id="rId5" imgW="1002865" imgH="710891" progId="Equation.3">
              <p:embed/>
            </p:oleObj>
          </a:graphicData>
        </a:graphic>
      </p:graphicFrame>
      <p:graphicFrame>
        <p:nvGraphicFramePr>
          <p:cNvPr id="6" name="Object 12"/>
          <p:cNvGraphicFramePr>
            <a:graphicFrameLocks noChangeAspect="1"/>
          </p:cNvGraphicFramePr>
          <p:nvPr/>
        </p:nvGraphicFramePr>
        <p:xfrm>
          <a:off x="6324600" y="5200847"/>
          <a:ext cx="2514599" cy="971353"/>
        </p:xfrm>
        <a:graphic>
          <a:graphicData uri="http://schemas.openxmlformats.org/presentationml/2006/ole">
            <p:oleObj spid="_x0000_s125955" name="Equation" r:id="rId6" imgW="1409088" imgH="545863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90471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Assembling structures of multi domain proteins </a:t>
            </a:r>
          </a:p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    using the overall shape restraints provided by the diffusion tensor</a:t>
            </a:r>
          </a:p>
        </p:txBody>
      </p:sp>
      <p:grpSp>
        <p:nvGrpSpPr>
          <p:cNvPr id="2" name="Group 116"/>
          <p:cNvGrpSpPr>
            <a:grpSpLocks/>
          </p:cNvGrpSpPr>
          <p:nvPr/>
        </p:nvGrpSpPr>
        <p:grpSpPr bwMode="auto">
          <a:xfrm rot="10800000">
            <a:off x="6705600" y="2138363"/>
            <a:ext cx="1951038" cy="3576637"/>
            <a:chOff x="1447800" y="2133600"/>
            <a:chExt cx="1951283" cy="3577278"/>
          </a:xfrm>
        </p:grpSpPr>
        <p:grpSp>
          <p:nvGrpSpPr>
            <p:cNvPr id="3" name="Group 99"/>
            <p:cNvGrpSpPr>
              <a:grpSpLocks/>
            </p:cNvGrpSpPr>
            <p:nvPr/>
          </p:nvGrpSpPr>
          <p:grpSpPr bwMode="auto">
            <a:xfrm>
              <a:off x="1447800" y="2133600"/>
              <a:ext cx="1951283" cy="1904020"/>
              <a:chOff x="1346851" y="1911277"/>
              <a:chExt cx="1951283" cy="1904020"/>
            </a:xfrm>
          </p:grpSpPr>
          <p:cxnSp>
            <p:nvCxnSpPr>
              <p:cNvPr id="142" name="Straight Connector 3"/>
              <p:cNvCxnSpPr/>
              <p:nvPr/>
            </p:nvCxnSpPr>
            <p:spPr bwMode="auto">
              <a:xfrm rot="3082729" flipV="1">
                <a:off x="2183553" y="1931932"/>
                <a:ext cx="609709" cy="533467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" name="Group 84"/>
              <p:cNvGrpSpPr>
                <a:grpSpLocks/>
              </p:cNvGrpSpPr>
              <p:nvPr/>
            </p:nvGrpSpPr>
            <p:grpSpPr bwMode="auto">
              <a:xfrm>
                <a:off x="1346851" y="2052564"/>
                <a:ext cx="1951283" cy="1762733"/>
                <a:chOff x="1346851" y="2052564"/>
                <a:chExt cx="1951283" cy="1762733"/>
              </a:xfrm>
            </p:grpSpPr>
            <p:cxnSp>
              <p:nvCxnSpPr>
                <p:cNvPr id="144" name="Straight Connector 3"/>
                <p:cNvCxnSpPr/>
                <p:nvPr/>
              </p:nvCxnSpPr>
              <p:spPr bwMode="auto">
                <a:xfrm rot="20134198" flipV="1">
                  <a:off x="1329387" y="3089413"/>
                  <a:ext cx="609677" cy="535083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Oval 4"/>
                <p:cNvSpPr>
                  <a:spLocks noChangeAspect="1"/>
                </p:cNvSpPr>
                <p:nvPr/>
              </p:nvSpPr>
              <p:spPr bwMode="auto">
                <a:xfrm rot="20134198">
                  <a:off x="1383369" y="3584802"/>
                  <a:ext cx="228629" cy="23022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46" name="Straight Connector 3"/>
                <p:cNvCxnSpPr/>
                <p:nvPr/>
              </p:nvCxnSpPr>
              <p:spPr bwMode="auto">
                <a:xfrm rot="19603465" flipV="1">
                  <a:off x="2048614" y="2925871"/>
                  <a:ext cx="609677" cy="533496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 bwMode="auto">
                <a:xfrm rot="17312154" flipV="1">
                  <a:off x="1969213" y="2270130"/>
                  <a:ext cx="609709" cy="533467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Oval 19"/>
                <p:cNvSpPr>
                  <a:spLocks noChangeAspect="1"/>
                </p:cNvSpPr>
                <p:nvPr/>
              </p:nvSpPr>
              <p:spPr bwMode="auto">
                <a:xfrm rot="17312154">
                  <a:off x="2332013" y="2759954"/>
                  <a:ext cx="228641" cy="22704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49" name="Straight Connector 148"/>
                <p:cNvCxnSpPr/>
                <p:nvPr/>
              </p:nvCxnSpPr>
              <p:spPr bwMode="auto">
                <a:xfrm rot="7046017" flipV="1">
                  <a:off x="2659862" y="2330466"/>
                  <a:ext cx="609709" cy="533467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3"/>
                <p:cNvCxnSpPr/>
                <p:nvPr/>
              </p:nvCxnSpPr>
              <p:spPr bwMode="auto">
                <a:xfrm rot="8690494" flipV="1">
                  <a:off x="2670992" y="3111642"/>
                  <a:ext cx="609677" cy="536671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1" name="Oval 150"/>
                <p:cNvSpPr>
                  <a:spLocks noChangeAspect="1"/>
                </p:cNvSpPr>
                <p:nvPr/>
              </p:nvSpPr>
              <p:spPr bwMode="auto">
                <a:xfrm rot="8690494">
                  <a:off x="2931375" y="2905230"/>
                  <a:ext cx="228629" cy="22864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2" name="Oval 151"/>
                <p:cNvSpPr>
                  <a:spLocks noChangeAspect="1"/>
                </p:cNvSpPr>
                <p:nvPr/>
              </p:nvSpPr>
              <p:spPr bwMode="auto">
                <a:xfrm rot="3082729">
                  <a:off x="2027174" y="2035924"/>
                  <a:ext cx="228641" cy="22704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53" name="Straight Connector 9"/>
                <p:cNvCxnSpPr/>
                <p:nvPr/>
              </p:nvCxnSpPr>
              <p:spPr bwMode="auto">
                <a:xfrm rot="5724039" flipV="1">
                  <a:off x="1748523" y="3024328"/>
                  <a:ext cx="609709" cy="533467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4" name="Oval 10"/>
                <p:cNvSpPr>
                  <a:spLocks noChangeAspect="1"/>
                </p:cNvSpPr>
                <p:nvPr/>
              </p:nvSpPr>
              <p:spPr bwMode="auto">
                <a:xfrm rot="5724039">
                  <a:off x="1712016" y="2887770"/>
                  <a:ext cx="228641" cy="2286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5" name="Oval 154"/>
                <p:cNvSpPr>
                  <a:spLocks noChangeAspect="1"/>
                </p:cNvSpPr>
                <p:nvPr/>
              </p:nvSpPr>
              <p:spPr bwMode="auto">
                <a:xfrm rot="19603465">
                  <a:off x="2154990" y="3454603"/>
                  <a:ext cx="228629" cy="22705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6" name="Oval 155"/>
                <p:cNvSpPr>
                  <a:spLocks noChangeAspect="1"/>
                </p:cNvSpPr>
                <p:nvPr/>
              </p:nvSpPr>
              <p:spPr bwMode="auto">
                <a:xfrm rot="7046017">
                  <a:off x="2747196" y="2128809"/>
                  <a:ext cx="228641" cy="2286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5" name="Group 100"/>
            <p:cNvGrpSpPr>
              <a:grpSpLocks/>
            </p:cNvGrpSpPr>
            <p:nvPr/>
          </p:nvGrpSpPr>
          <p:grpSpPr bwMode="auto">
            <a:xfrm flipV="1">
              <a:off x="1447800" y="3808926"/>
              <a:ext cx="1951283" cy="1901952"/>
              <a:chOff x="1346851" y="1911277"/>
              <a:chExt cx="1951283" cy="1904020"/>
            </a:xfrm>
          </p:grpSpPr>
          <p:cxnSp>
            <p:nvCxnSpPr>
              <p:cNvPr id="127" name="Straight Connector 3"/>
              <p:cNvCxnSpPr/>
              <p:nvPr/>
            </p:nvCxnSpPr>
            <p:spPr bwMode="auto">
              <a:xfrm rot="3082729" flipV="1">
                <a:off x="2183221" y="1949730"/>
                <a:ext cx="610372" cy="533467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Group 84"/>
              <p:cNvGrpSpPr>
                <a:grpSpLocks/>
              </p:cNvGrpSpPr>
              <p:nvPr/>
            </p:nvGrpSpPr>
            <p:grpSpPr bwMode="auto">
              <a:xfrm>
                <a:off x="1346851" y="2052564"/>
                <a:ext cx="1951283" cy="1762733"/>
                <a:chOff x="1346851" y="2052564"/>
                <a:chExt cx="1951283" cy="1762733"/>
              </a:xfrm>
            </p:grpSpPr>
            <p:cxnSp>
              <p:nvCxnSpPr>
                <p:cNvPr id="129" name="Straight Connector 3"/>
                <p:cNvCxnSpPr/>
                <p:nvPr/>
              </p:nvCxnSpPr>
              <p:spPr bwMode="auto">
                <a:xfrm rot="20134198" flipV="1">
                  <a:off x="1329387" y="3073209"/>
                  <a:ext cx="609677" cy="534076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0" name="Oval 4"/>
                <p:cNvSpPr>
                  <a:spLocks noChangeAspect="1"/>
                </p:cNvSpPr>
                <p:nvPr/>
              </p:nvSpPr>
              <p:spPr bwMode="auto">
                <a:xfrm rot="20134198">
                  <a:off x="1378605" y="3550062"/>
                  <a:ext cx="228629" cy="23048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31" name="Straight Connector 3"/>
                <p:cNvCxnSpPr/>
                <p:nvPr/>
              </p:nvCxnSpPr>
              <p:spPr bwMode="auto">
                <a:xfrm rot="19603465" flipV="1">
                  <a:off x="2048614" y="2925385"/>
                  <a:ext cx="609677" cy="534076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 bwMode="auto">
                <a:xfrm rot="17312154" flipV="1">
                  <a:off x="1968881" y="2270811"/>
                  <a:ext cx="610372" cy="533467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3" name="Oval 19"/>
                <p:cNvSpPr>
                  <a:spLocks noChangeAspect="1"/>
                </p:cNvSpPr>
                <p:nvPr/>
              </p:nvSpPr>
              <p:spPr bwMode="auto">
                <a:xfrm rot="17312154">
                  <a:off x="2331888" y="2759411"/>
                  <a:ext cx="228890" cy="22704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34" name="Straight Connector 133"/>
                <p:cNvCxnSpPr/>
                <p:nvPr/>
              </p:nvCxnSpPr>
              <p:spPr bwMode="auto">
                <a:xfrm rot="7046017" flipV="1">
                  <a:off x="2659531" y="2331212"/>
                  <a:ext cx="610372" cy="533467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3"/>
                <p:cNvCxnSpPr/>
                <p:nvPr/>
              </p:nvCxnSpPr>
              <p:spPr bwMode="auto">
                <a:xfrm rot="8690494" flipV="1">
                  <a:off x="2670992" y="3111357"/>
                  <a:ext cx="609677" cy="537255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6" name="Oval 135"/>
                <p:cNvSpPr>
                  <a:spLocks noChangeAspect="1"/>
                </p:cNvSpPr>
                <p:nvPr/>
              </p:nvSpPr>
              <p:spPr bwMode="auto">
                <a:xfrm rot="8690494">
                  <a:off x="2931375" y="2904721"/>
                  <a:ext cx="228629" cy="22889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7" name="Oval 136"/>
                <p:cNvSpPr>
                  <a:spLocks noChangeAspect="1"/>
                </p:cNvSpPr>
                <p:nvPr/>
              </p:nvSpPr>
              <p:spPr bwMode="auto">
                <a:xfrm rot="3082729">
                  <a:off x="2027050" y="2036184"/>
                  <a:ext cx="228890" cy="22704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38" name="Straight Connector 9"/>
                <p:cNvCxnSpPr/>
                <p:nvPr/>
              </p:nvCxnSpPr>
              <p:spPr bwMode="auto">
                <a:xfrm rot="5724039" flipV="1">
                  <a:off x="1748192" y="3024239"/>
                  <a:ext cx="610372" cy="533467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9" name="Oval 10"/>
                <p:cNvSpPr>
                  <a:spLocks noChangeAspect="1"/>
                </p:cNvSpPr>
                <p:nvPr/>
              </p:nvSpPr>
              <p:spPr bwMode="auto">
                <a:xfrm rot="5724039">
                  <a:off x="1711891" y="2888956"/>
                  <a:ext cx="228890" cy="2286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40" name="Oval 139"/>
                <p:cNvSpPr>
                  <a:spLocks noChangeAspect="1"/>
                </p:cNvSpPr>
                <p:nvPr/>
              </p:nvSpPr>
              <p:spPr bwMode="auto">
                <a:xfrm rot="19603465">
                  <a:off x="2154990" y="3437208"/>
                  <a:ext cx="228629" cy="22889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41" name="Oval 140"/>
                <p:cNvSpPr>
                  <a:spLocks noChangeAspect="1"/>
                </p:cNvSpPr>
                <p:nvPr/>
              </p:nvSpPr>
              <p:spPr bwMode="auto">
                <a:xfrm rot="7046017">
                  <a:off x="2747071" y="2129170"/>
                  <a:ext cx="228890" cy="2286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</p:grpSp>
        <p:sp>
          <p:nvSpPr>
            <p:cNvPr id="126" name="Oval 125"/>
            <p:cNvSpPr>
              <a:spLocks noChangeAspect="1"/>
            </p:cNvSpPr>
            <p:nvPr/>
          </p:nvSpPr>
          <p:spPr bwMode="auto">
            <a:xfrm rot="6344103">
              <a:off x="2905302" y="3792840"/>
              <a:ext cx="228641" cy="2286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7" name="Group 117"/>
          <p:cNvGrpSpPr>
            <a:grpSpLocks/>
          </p:cNvGrpSpPr>
          <p:nvPr/>
        </p:nvGrpSpPr>
        <p:grpSpPr bwMode="auto">
          <a:xfrm rot="10800000">
            <a:off x="838200" y="2366963"/>
            <a:ext cx="1662113" cy="2932112"/>
            <a:chOff x="3062662" y="1585818"/>
            <a:chExt cx="1661335" cy="2932309"/>
          </a:xfrm>
        </p:grpSpPr>
        <p:cxnSp>
          <p:nvCxnSpPr>
            <p:cNvPr id="158" name="Straight Connector 157"/>
            <p:cNvCxnSpPr/>
            <p:nvPr/>
          </p:nvCxnSpPr>
          <p:spPr bwMode="auto">
            <a:xfrm rot="5108878">
              <a:off x="3282265" y="1704237"/>
              <a:ext cx="609641" cy="531563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>
              <a:grpSpLocks/>
            </p:cNvGrpSpPr>
            <p:nvPr/>
          </p:nvGrpSpPr>
          <p:grpSpPr bwMode="auto">
            <a:xfrm rot="2158012" flipV="1">
              <a:off x="3062662" y="2319248"/>
              <a:ext cx="685800" cy="635000"/>
              <a:chOff x="837640" y="3886406"/>
              <a:chExt cx="685800" cy="634983"/>
            </a:xfrm>
          </p:grpSpPr>
          <p:cxnSp>
            <p:nvCxnSpPr>
              <p:cNvPr id="181" name="Straight Connector 3"/>
              <p:cNvCxnSpPr/>
              <p:nvPr/>
            </p:nvCxnSpPr>
            <p:spPr>
              <a:xfrm flipV="1">
                <a:off x="930282" y="3889563"/>
                <a:ext cx="601381" cy="535009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2" name="Oval 4"/>
              <p:cNvSpPr>
                <a:spLocks noChangeAspect="1"/>
              </p:cNvSpPr>
              <p:nvPr/>
            </p:nvSpPr>
            <p:spPr>
              <a:xfrm>
                <a:off x="839402" y="4299432"/>
                <a:ext cx="228493" cy="2286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9" name="Group 8"/>
            <p:cNvGrpSpPr>
              <a:grpSpLocks/>
            </p:cNvGrpSpPr>
            <p:nvPr/>
          </p:nvGrpSpPr>
          <p:grpSpPr bwMode="auto">
            <a:xfrm rot="3755444" flipV="1">
              <a:off x="3091639" y="3095186"/>
              <a:ext cx="684659" cy="634787"/>
              <a:chOff x="841026" y="3888679"/>
              <a:chExt cx="684641" cy="634787"/>
            </a:xfrm>
          </p:grpSpPr>
          <p:cxnSp>
            <p:nvCxnSpPr>
              <p:cNvPr id="179" name="Straight Connector 9"/>
              <p:cNvCxnSpPr/>
              <p:nvPr/>
            </p:nvCxnSpPr>
            <p:spPr>
              <a:xfrm flipV="1">
                <a:off x="915265" y="3891855"/>
                <a:ext cx="609625" cy="533151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0" name="Oval 10"/>
              <p:cNvSpPr>
                <a:spLocks noChangeAspect="1"/>
              </p:cNvSpPr>
              <p:nvPr/>
            </p:nvSpPr>
            <p:spPr>
              <a:xfrm>
                <a:off x="840454" y="4301453"/>
                <a:ext cx="228609" cy="2284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161" name="Straight Connector 3"/>
            <p:cNvCxnSpPr/>
            <p:nvPr/>
          </p:nvCxnSpPr>
          <p:spPr bwMode="auto">
            <a:xfrm rot="1996535">
              <a:off x="3161041" y="3822755"/>
              <a:ext cx="610902" cy="536611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Oval 21"/>
            <p:cNvSpPr>
              <a:spLocks noChangeAspect="1"/>
            </p:cNvSpPr>
            <p:nvPr/>
          </p:nvSpPr>
          <p:spPr bwMode="auto">
            <a:xfrm rot="1996535" flipV="1">
              <a:off x="3251487" y="3644943"/>
              <a:ext cx="228493" cy="22861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10" name="Group 8"/>
            <p:cNvGrpSpPr>
              <a:grpSpLocks/>
            </p:cNvGrpSpPr>
            <p:nvPr/>
          </p:nvGrpSpPr>
          <p:grpSpPr bwMode="auto">
            <a:xfrm rot="15488881" flipV="1">
              <a:off x="3338854" y="3856626"/>
              <a:ext cx="687791" cy="635212"/>
              <a:chOff x="835130" y="3891959"/>
              <a:chExt cx="687773" cy="635212"/>
            </a:xfrm>
          </p:grpSpPr>
          <p:cxnSp>
            <p:nvCxnSpPr>
              <p:cNvPr id="177" name="Straight Connector 176"/>
              <p:cNvCxnSpPr/>
              <p:nvPr/>
            </p:nvCxnSpPr>
            <p:spPr>
              <a:xfrm flipV="1">
                <a:off x="900246" y="3872630"/>
                <a:ext cx="606450" cy="529977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8" name="Oval 177"/>
              <p:cNvSpPr>
                <a:spLocks noChangeAspect="1"/>
              </p:cNvSpPr>
              <p:nvPr/>
            </p:nvSpPr>
            <p:spPr>
              <a:xfrm>
                <a:off x="822613" y="4283569"/>
                <a:ext cx="228609" cy="2284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11" name="Group 7"/>
            <p:cNvGrpSpPr>
              <a:grpSpLocks/>
            </p:cNvGrpSpPr>
            <p:nvPr/>
          </p:nvGrpSpPr>
          <p:grpSpPr bwMode="auto">
            <a:xfrm rot="19124959" flipV="1">
              <a:off x="3892072" y="3423968"/>
              <a:ext cx="684209" cy="638130"/>
              <a:chOff x="837406" y="3889998"/>
              <a:chExt cx="684191" cy="638130"/>
            </a:xfrm>
          </p:grpSpPr>
          <p:cxnSp>
            <p:nvCxnSpPr>
              <p:cNvPr id="175" name="Straight Connector 3"/>
              <p:cNvCxnSpPr/>
              <p:nvPr/>
            </p:nvCxnSpPr>
            <p:spPr>
              <a:xfrm flipV="1">
                <a:off x="936571" y="3875563"/>
                <a:ext cx="604538" cy="536611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6" name="Oval 175"/>
              <p:cNvSpPr>
                <a:spLocks noChangeAspect="1"/>
              </p:cNvSpPr>
              <p:nvPr/>
            </p:nvSpPr>
            <p:spPr>
              <a:xfrm>
                <a:off x="841145" y="4297292"/>
                <a:ext cx="228487" cy="22861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12" name="Group 8"/>
            <p:cNvGrpSpPr>
              <a:grpSpLocks/>
            </p:cNvGrpSpPr>
            <p:nvPr/>
          </p:nvGrpSpPr>
          <p:grpSpPr bwMode="auto">
            <a:xfrm rot="10800000" flipV="1">
              <a:off x="4038600" y="3200400"/>
              <a:ext cx="685397" cy="635601"/>
              <a:chOff x="843886" y="3889461"/>
              <a:chExt cx="685397" cy="635584"/>
            </a:xfrm>
          </p:grpSpPr>
          <p:cxnSp>
            <p:nvCxnSpPr>
              <p:cNvPr id="173" name="Straight Connector 172"/>
              <p:cNvCxnSpPr/>
              <p:nvPr/>
            </p:nvCxnSpPr>
            <p:spPr>
              <a:xfrm flipV="1">
                <a:off x="920050" y="3872011"/>
                <a:ext cx="609315" cy="531834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Oval 173"/>
              <p:cNvSpPr>
                <a:spLocks noChangeAspect="1"/>
              </p:cNvSpPr>
              <p:nvPr/>
            </p:nvSpPr>
            <p:spPr>
              <a:xfrm>
                <a:off x="843886" y="4278428"/>
                <a:ext cx="228493" cy="2286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13" name="Group 8"/>
            <p:cNvGrpSpPr>
              <a:grpSpLocks/>
            </p:cNvGrpSpPr>
            <p:nvPr/>
          </p:nvGrpSpPr>
          <p:grpSpPr bwMode="auto">
            <a:xfrm rot="-2783626">
              <a:off x="3705892" y="2511242"/>
              <a:ext cx="684771" cy="637306"/>
              <a:chOff x="829749" y="3889403"/>
              <a:chExt cx="684771" cy="637306"/>
            </a:xfrm>
          </p:grpSpPr>
          <p:cxnSp>
            <p:nvCxnSpPr>
              <p:cNvPr id="171" name="Straight Connector 170"/>
              <p:cNvCxnSpPr/>
              <p:nvPr/>
            </p:nvCxnSpPr>
            <p:spPr>
              <a:xfrm flipV="1">
                <a:off x="904153" y="3889305"/>
                <a:ext cx="608054" cy="533151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2" name="Oval 171"/>
              <p:cNvSpPr>
                <a:spLocks noChangeAspect="1"/>
              </p:cNvSpPr>
              <p:nvPr/>
            </p:nvSpPr>
            <p:spPr>
              <a:xfrm>
                <a:off x="829770" y="4304011"/>
                <a:ext cx="228615" cy="2284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14" name="Group 7"/>
            <p:cNvGrpSpPr>
              <a:grpSpLocks/>
            </p:cNvGrpSpPr>
            <p:nvPr/>
          </p:nvGrpSpPr>
          <p:grpSpPr bwMode="auto">
            <a:xfrm rot="12933896" flipV="1">
              <a:off x="3617054" y="1821765"/>
              <a:ext cx="717762" cy="614831"/>
              <a:chOff x="837214" y="3912097"/>
              <a:chExt cx="717762" cy="614814"/>
            </a:xfrm>
          </p:grpSpPr>
          <p:cxnSp>
            <p:nvCxnSpPr>
              <p:cNvPr id="169" name="Straight Connector 3"/>
              <p:cNvCxnSpPr/>
              <p:nvPr/>
            </p:nvCxnSpPr>
            <p:spPr>
              <a:xfrm flipV="1">
                <a:off x="913419" y="3916807"/>
                <a:ext cx="620423" cy="528658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Oval 169"/>
              <p:cNvSpPr>
                <a:spLocks noChangeAspect="1"/>
              </p:cNvSpPr>
              <p:nvPr/>
            </p:nvSpPr>
            <p:spPr>
              <a:xfrm>
                <a:off x="806526" y="4296508"/>
                <a:ext cx="230080" cy="22702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68" name="Oval 45"/>
            <p:cNvSpPr>
              <a:spLocks noChangeAspect="1"/>
            </p:cNvSpPr>
            <p:nvPr/>
          </p:nvSpPr>
          <p:spPr bwMode="auto">
            <a:xfrm rot="5108878" flipV="1">
              <a:off x="3713171" y="1568415"/>
              <a:ext cx="228615" cy="2284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21" name="Oval 120"/>
          <p:cNvSpPr/>
          <p:nvPr/>
        </p:nvSpPr>
        <p:spPr>
          <a:xfrm rot="16176444">
            <a:off x="3028156" y="1672432"/>
            <a:ext cx="3133725" cy="421798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3" name="TextBox 182"/>
          <p:cNvSpPr txBox="1"/>
          <p:nvPr/>
        </p:nvSpPr>
        <p:spPr>
          <a:xfrm>
            <a:off x="1676400" y="1295400"/>
            <a:ext cx="386556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/>
                </a:solidFill>
              </a:rPr>
              <a:t>Global restraints on Overall shape   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47 -0.0932 L -0.00886 -0.00115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" y="4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132 0.06337 L -0.00139 -0.00925 " pathEditMode="relative" rAng="0" ptsTypes="AA">
                                      <p:cBhvr>
                                        <p:cTn id="11" dur="2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" y="-3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0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0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8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IV_second_domain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162050"/>
            <a:ext cx="2443163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IV_two.jpg"/>
          <p:cNvPicPr>
            <a:picLocks noChangeAspect="1"/>
          </p:cNvPicPr>
          <p:nvPr/>
        </p:nvPicPr>
        <p:blipFill>
          <a:blip r:embed="rId4" cstate="print"/>
          <a:srcRect l="3841" r="38400"/>
          <a:stretch>
            <a:fillRect/>
          </a:stretch>
        </p:blipFill>
        <p:spPr bwMode="auto">
          <a:xfrm>
            <a:off x="3352800" y="2362200"/>
            <a:ext cx="220027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3" descr="HIV_one.jpg"/>
          <p:cNvPicPr>
            <a:picLocks noChangeAspect="1"/>
          </p:cNvPicPr>
          <p:nvPr/>
        </p:nvPicPr>
        <p:blipFill>
          <a:blip r:embed="rId5" cstate="print"/>
          <a:srcRect l="3841" r="38400"/>
          <a:stretch>
            <a:fillRect/>
          </a:stretch>
        </p:blipFill>
        <p:spPr bwMode="auto">
          <a:xfrm>
            <a:off x="3352800" y="2362200"/>
            <a:ext cx="220027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H7.jpg"/>
          <p:cNvPicPr>
            <a:picLocks noChangeAspect="1"/>
          </p:cNvPicPr>
          <p:nvPr/>
        </p:nvPicPr>
        <p:blipFill>
          <a:blip r:embed="rId6" cstate="print"/>
          <a:srcRect l="21120" r="28799"/>
          <a:stretch>
            <a:fillRect/>
          </a:stretch>
        </p:blipFill>
        <p:spPr bwMode="auto">
          <a:xfrm>
            <a:off x="2982913" y="4630738"/>
            <a:ext cx="190817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5"/>
          <p:cNvPicPr>
            <a:picLocks noChangeAspect="1"/>
          </p:cNvPicPr>
          <p:nvPr/>
        </p:nvPicPr>
        <p:blipFill>
          <a:blip r:embed="rId7" cstate="print"/>
          <a:srcRect l="38400" t="13531" b="10149"/>
          <a:stretch>
            <a:fillRect/>
          </a:stretch>
        </p:blipFill>
        <p:spPr bwMode="auto">
          <a:xfrm>
            <a:off x="3978275" y="738188"/>
            <a:ext cx="2346325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7561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Assembling structure of a symmetric protein homo dimer</a:t>
            </a:r>
          </a:p>
        </p:txBody>
      </p:sp>
      <p:sp>
        <p:nvSpPr>
          <p:cNvPr id="38920" name="Rectangle 2"/>
          <p:cNvSpPr>
            <a:spLocks noChangeArrowheads="1"/>
          </p:cNvSpPr>
          <p:nvPr/>
        </p:nvSpPr>
        <p:spPr bwMode="auto">
          <a:xfrm>
            <a:off x="1524000" y="925513"/>
            <a:ext cx="180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HIV -1 protease</a:t>
            </a:r>
            <a:endParaRPr lang="en-US"/>
          </a:p>
        </p:txBody>
      </p:sp>
      <p:pic>
        <p:nvPicPr>
          <p:cNvPr id="8" name="Picture 7" descr="Hiv_4.jpg"/>
          <p:cNvPicPr>
            <a:picLocks noChangeAspect="1"/>
          </p:cNvPicPr>
          <p:nvPr/>
        </p:nvPicPr>
        <p:blipFill>
          <a:blip r:embed="rId8" cstate="print"/>
          <a:srcRect l="27840" t="13531" r="11520" b="13531"/>
          <a:stretch>
            <a:fillRect/>
          </a:stretch>
        </p:blipFill>
        <p:spPr bwMode="auto">
          <a:xfrm>
            <a:off x="914400" y="3733800"/>
            <a:ext cx="2309813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H6.jpg"/>
          <p:cNvPicPr>
            <a:picLocks noChangeAspect="1"/>
          </p:cNvPicPr>
          <p:nvPr/>
        </p:nvPicPr>
        <p:blipFill>
          <a:blip r:embed="rId9" cstate="print"/>
          <a:srcRect l="5760" t="10149" r="26880"/>
          <a:stretch>
            <a:fillRect/>
          </a:stretch>
        </p:blipFill>
        <p:spPr bwMode="auto">
          <a:xfrm>
            <a:off x="5638800" y="4724400"/>
            <a:ext cx="2566988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2858E-6 L 0.25469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" y="-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HIV_one.jpg"/>
          <p:cNvPicPr>
            <a:picLocks noChangeAspect="1"/>
          </p:cNvPicPr>
          <p:nvPr/>
        </p:nvPicPr>
        <p:blipFill>
          <a:blip r:embed="rId3" cstate="print"/>
          <a:srcRect l="3841" r="35986"/>
          <a:stretch>
            <a:fillRect/>
          </a:stretch>
        </p:blipFill>
        <p:spPr bwMode="auto">
          <a:xfrm>
            <a:off x="1143000" y="3844925"/>
            <a:ext cx="22923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3" descr="HIV_one.jpg"/>
          <p:cNvPicPr>
            <a:picLocks noChangeAspect="1"/>
          </p:cNvPicPr>
          <p:nvPr/>
        </p:nvPicPr>
        <p:blipFill>
          <a:blip r:embed="rId3" cstate="print"/>
          <a:srcRect l="3841" r="35986"/>
          <a:stretch>
            <a:fillRect/>
          </a:stretch>
        </p:blipFill>
        <p:spPr bwMode="auto">
          <a:xfrm>
            <a:off x="3352800" y="2362200"/>
            <a:ext cx="22923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7561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Assembling structure of a symmetric protein homo dimer</a:t>
            </a:r>
          </a:p>
        </p:txBody>
      </p:sp>
      <p:sp>
        <p:nvSpPr>
          <p:cNvPr id="39941" name="Rectangle 2"/>
          <p:cNvSpPr>
            <a:spLocks noChangeArrowheads="1"/>
          </p:cNvSpPr>
          <p:nvPr/>
        </p:nvSpPr>
        <p:spPr bwMode="auto">
          <a:xfrm>
            <a:off x="5791200" y="1981200"/>
            <a:ext cx="31337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Part I: </a:t>
            </a:r>
          </a:p>
          <a:p>
            <a:r>
              <a:rPr lang="en-US">
                <a:solidFill>
                  <a:schemeClr val="accent2"/>
                </a:solidFill>
              </a:rPr>
              <a:t>  Rigid body dynamics </a:t>
            </a:r>
          </a:p>
          <a:p>
            <a:r>
              <a:rPr lang="en-US">
                <a:solidFill>
                  <a:schemeClr val="accent2"/>
                </a:solidFill>
              </a:rPr>
              <a:t>  for raw domain positioning. </a:t>
            </a:r>
          </a:p>
        </p:txBody>
      </p:sp>
      <p:sp>
        <p:nvSpPr>
          <p:cNvPr id="39942" name="Rectangle 2"/>
          <p:cNvSpPr>
            <a:spLocks noChangeArrowheads="1"/>
          </p:cNvSpPr>
          <p:nvPr/>
        </p:nvSpPr>
        <p:spPr bwMode="auto">
          <a:xfrm>
            <a:off x="5715000" y="3886200"/>
            <a:ext cx="3048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Part II: </a:t>
            </a:r>
          </a:p>
          <a:p>
            <a:r>
              <a:rPr lang="en-US">
                <a:solidFill>
                  <a:schemeClr val="accent2"/>
                </a:solidFill>
              </a:rPr>
              <a:t>  Simulated annealing </a:t>
            </a:r>
          </a:p>
          <a:p>
            <a:r>
              <a:rPr lang="en-US">
                <a:solidFill>
                  <a:schemeClr val="accent2"/>
                </a:solidFill>
              </a:rPr>
              <a:t>  with flexible side chains </a:t>
            </a:r>
          </a:p>
          <a:p>
            <a:r>
              <a:rPr lang="en-US">
                <a:solidFill>
                  <a:schemeClr val="accent2"/>
                </a:solidFill>
              </a:rPr>
              <a:t>  for final adjustment. </a:t>
            </a:r>
          </a:p>
        </p:txBody>
      </p:sp>
      <p:sp>
        <p:nvSpPr>
          <p:cNvPr id="39943" name="Rectangle 16"/>
          <p:cNvSpPr>
            <a:spLocks noChangeArrowheads="1"/>
          </p:cNvSpPr>
          <p:nvPr/>
        </p:nvSpPr>
        <p:spPr bwMode="auto">
          <a:xfrm>
            <a:off x="5791200" y="1143000"/>
            <a:ext cx="2800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Generic docking protocol </a:t>
            </a:r>
            <a:endParaRPr lang="en-US"/>
          </a:p>
        </p:txBody>
      </p:sp>
      <p:pic>
        <p:nvPicPr>
          <p:cNvPr id="11" name="Picture 10" descr="HIV_second_domain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162050"/>
            <a:ext cx="2443163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HIV_second_domain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2988" y="3836988"/>
            <a:ext cx="2443162" cy="21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2858E-6 L -0.31024 -0.16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" y="-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0.0037 L 0.28316 -0.001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024 -0.16875 L -0.25034 -0.1798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" y="-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16 -0.00138 L 0.1415 -0.0050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" y="-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62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620000">
                                      <p:cBhvr>
                                        <p:cTn id="17" dur="2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62000">
                                      <p:cBhvr>
                                        <p:cTn id="2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62000">
                                      <p:cBhvr>
                                        <p:cTn id="2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20650" y="425450"/>
            <a:ext cx="8794750" cy="5795963"/>
            <a:chOff x="120650" y="425450"/>
            <a:chExt cx="8794750" cy="5795963"/>
          </a:xfrm>
        </p:grpSpPr>
        <p:pic>
          <p:nvPicPr>
            <p:cNvPr id="41987" name="Picture 14" descr="10_x_ray_lowest_a.gi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0650" y="1639888"/>
              <a:ext cx="4451350" cy="3084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88" name="Text Box 2"/>
            <p:cNvSpPr txBox="1">
              <a:spLocks noChangeArrowheads="1"/>
            </p:cNvSpPr>
            <p:nvPr/>
          </p:nvSpPr>
          <p:spPr bwMode="auto">
            <a:xfrm>
              <a:off x="288925" y="425450"/>
              <a:ext cx="756126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  <a:latin typeface="Arial Black" pitchFamily="34" charset="0"/>
                </a:rPr>
                <a:t>Assembling structure of a symmetric protein homo dimer</a:t>
              </a:r>
            </a:p>
          </p:txBody>
        </p:sp>
        <p:sp>
          <p:nvSpPr>
            <p:cNvPr id="41989" name="Rectangle 2"/>
            <p:cNvSpPr>
              <a:spLocks noChangeArrowheads="1"/>
            </p:cNvSpPr>
            <p:nvPr/>
          </p:nvSpPr>
          <p:spPr bwMode="auto">
            <a:xfrm>
              <a:off x="1524000" y="925512"/>
              <a:ext cx="18002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HIV -1 protease</a:t>
              </a:r>
              <a:endParaRPr lang="en-US" dirty="0"/>
            </a:p>
          </p:txBody>
        </p:sp>
        <p:pic>
          <p:nvPicPr>
            <p:cNvPr id="41990" name="Picture 6" descr="ref_ave.tif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24400" y="1779588"/>
              <a:ext cx="3819525" cy="266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 bwMode="auto">
            <a:xfrm>
              <a:off x="4495800" y="5021263"/>
              <a:ext cx="4419600" cy="120015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en-US" dirty="0">
                  <a:solidFill>
                    <a:schemeClr val="accent2"/>
                  </a:solidFill>
                  <a:latin typeface="+mn-lt"/>
                </a:rPr>
                <a:t>Averaged over 10 lowest energy structures  (blue)  versus reference  (red) </a:t>
              </a:r>
            </a:p>
            <a:p>
              <a:pPr algn="just">
                <a:defRPr/>
              </a:pPr>
              <a:r>
                <a:rPr lang="en-US" dirty="0">
                  <a:solidFill>
                    <a:schemeClr val="accent2"/>
                  </a:solidFill>
                  <a:latin typeface="+mn-lt"/>
                </a:rPr>
                <a:t>    </a:t>
              </a:r>
            </a:p>
            <a:p>
              <a:pPr algn="just">
                <a:defRPr/>
              </a:pPr>
              <a:r>
                <a:rPr lang="en-US" dirty="0">
                  <a:solidFill>
                    <a:schemeClr val="accent2"/>
                  </a:solidFill>
                  <a:latin typeface="+mn-lt"/>
                </a:rPr>
                <a:t>      C</a:t>
              </a:r>
              <a:r>
                <a:rPr lang="en-US" dirty="0">
                  <a:solidFill>
                    <a:schemeClr val="accent2"/>
                  </a:solidFill>
                  <a:latin typeface="+mn-lt"/>
                  <a:sym typeface="Symbol"/>
                </a:rPr>
                <a:t> RMSD	0.35 0.09 [</a:t>
              </a:r>
              <a:r>
                <a:rPr lang="en-US" dirty="0">
                  <a:solidFill>
                    <a:schemeClr val="accent2"/>
                  </a:solidFill>
                  <a:latin typeface="Times New Roman"/>
                  <a:cs typeface="Times New Roman"/>
                  <a:sym typeface="Symbol"/>
                </a:rPr>
                <a:t>Å]</a:t>
              </a:r>
              <a:endParaRPr lang="en-US" dirty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838200" y="5029200"/>
              <a:ext cx="3276600" cy="36988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en-US" dirty="0">
                  <a:solidFill>
                    <a:schemeClr val="accent2"/>
                  </a:solidFill>
                  <a:latin typeface="+mn-lt"/>
                </a:rPr>
                <a:t>10 lowest energy structures </a:t>
              </a:r>
            </a:p>
          </p:txBody>
        </p:sp>
      </p:grp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105400" y="838200"/>
            <a:ext cx="33736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Shape restraints from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Components of diffusion tensor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5129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Application to an asymmetric complex </a:t>
            </a:r>
          </a:p>
        </p:txBody>
      </p:sp>
      <p:sp>
        <p:nvSpPr>
          <p:cNvPr id="45059" name="Rectangle 2"/>
          <p:cNvSpPr>
            <a:spLocks noChangeArrowheads="1"/>
          </p:cNvSpPr>
          <p:nvPr/>
        </p:nvSpPr>
        <p:spPr bwMode="auto">
          <a:xfrm>
            <a:off x="1371600" y="925513"/>
            <a:ext cx="214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EIN – HPr complex</a:t>
            </a:r>
            <a:endParaRPr lang="en-US"/>
          </a:p>
        </p:txBody>
      </p:sp>
      <p:pic>
        <p:nvPicPr>
          <p:cNvPr id="4" name="Picture 3" descr="EIN_HPr_initial.jpg"/>
          <p:cNvPicPr>
            <a:picLocks noChangeAspect="1"/>
          </p:cNvPicPr>
          <p:nvPr/>
        </p:nvPicPr>
        <p:blipFill>
          <a:blip r:embed="rId3" cstate="print"/>
          <a:srcRect l="21120" r="19200"/>
          <a:stretch>
            <a:fillRect/>
          </a:stretch>
        </p:blipFill>
        <p:spPr bwMode="auto">
          <a:xfrm>
            <a:off x="2178050" y="1423988"/>
            <a:ext cx="4832350" cy="459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9"/>
          <p:cNvGrpSpPr>
            <a:grpSpLocks/>
          </p:cNvGrpSpPr>
          <p:nvPr/>
        </p:nvGrpSpPr>
        <p:grpSpPr bwMode="auto">
          <a:xfrm>
            <a:off x="5546725" y="1371600"/>
            <a:ext cx="2670175" cy="4876800"/>
            <a:chOff x="5547435" y="1371600"/>
            <a:chExt cx="2670246" cy="4876800"/>
          </a:xfrm>
        </p:grpSpPr>
        <p:grpSp>
          <p:nvGrpSpPr>
            <p:cNvPr id="3" name="Group 42"/>
            <p:cNvGrpSpPr>
              <a:grpSpLocks/>
            </p:cNvGrpSpPr>
            <p:nvPr/>
          </p:nvGrpSpPr>
          <p:grpSpPr bwMode="auto">
            <a:xfrm rot="-1046256">
              <a:off x="5547435" y="1766248"/>
              <a:ext cx="2661564" cy="4375471"/>
              <a:chOff x="5192725" y="1385248"/>
              <a:chExt cx="2661564" cy="4375471"/>
            </a:xfrm>
          </p:grpSpPr>
          <p:grpSp>
            <p:nvGrpSpPr>
              <p:cNvPr id="5" name="Group 102"/>
              <p:cNvGrpSpPr>
                <a:grpSpLocks/>
              </p:cNvGrpSpPr>
              <p:nvPr/>
            </p:nvGrpSpPr>
            <p:grpSpPr bwMode="auto">
              <a:xfrm>
                <a:off x="6711288" y="1385248"/>
                <a:ext cx="1143001" cy="1281752"/>
                <a:chOff x="7743137" y="1189938"/>
                <a:chExt cx="1143001" cy="1281752"/>
              </a:xfrm>
            </p:grpSpPr>
            <p:sp>
              <p:nvSpPr>
                <p:cNvPr id="72" name="Hexagon 71"/>
                <p:cNvSpPr/>
                <p:nvPr/>
              </p:nvSpPr>
              <p:spPr>
                <a:xfrm rot="16200000">
                  <a:off x="7773944" y="1356744"/>
                  <a:ext cx="1066800" cy="914424"/>
                </a:xfrm>
                <a:prstGeom prst="hexagon">
                  <a:avLst/>
                </a:prstGeom>
                <a:noFill/>
                <a:ln w="38100"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3" name="Oval 72"/>
                <p:cNvSpPr>
                  <a:spLocks noChangeAspect="1"/>
                </p:cNvSpPr>
                <p:nvPr/>
              </p:nvSpPr>
              <p:spPr bwMode="auto">
                <a:xfrm rot="18655984">
                  <a:off x="8659954" y="2014367"/>
                  <a:ext cx="228600" cy="2286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4" name="Oval 73"/>
                <p:cNvSpPr>
                  <a:spLocks noChangeAspect="1"/>
                </p:cNvSpPr>
                <p:nvPr/>
              </p:nvSpPr>
              <p:spPr bwMode="auto">
                <a:xfrm rot="18655984">
                  <a:off x="8659667" y="1416413"/>
                  <a:ext cx="225425" cy="2286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5" name="Oval 74"/>
                <p:cNvSpPr>
                  <a:spLocks noChangeAspect="1"/>
                </p:cNvSpPr>
                <p:nvPr/>
              </p:nvSpPr>
              <p:spPr bwMode="auto">
                <a:xfrm rot="18655984">
                  <a:off x="8200229" y="1189407"/>
                  <a:ext cx="228600" cy="2286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6" name="Oval 75"/>
                <p:cNvSpPr>
                  <a:spLocks noChangeAspect="1"/>
                </p:cNvSpPr>
                <p:nvPr/>
              </p:nvSpPr>
              <p:spPr bwMode="auto">
                <a:xfrm rot="18655984">
                  <a:off x="7746342" y="1418491"/>
                  <a:ext cx="227012" cy="2286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7" name="Oval 76"/>
                <p:cNvSpPr>
                  <a:spLocks noChangeAspect="1"/>
                </p:cNvSpPr>
                <p:nvPr/>
              </p:nvSpPr>
              <p:spPr bwMode="auto">
                <a:xfrm rot="18655984">
                  <a:off x="7759038" y="2005950"/>
                  <a:ext cx="228600" cy="2286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8" name="Oval 77"/>
                <p:cNvSpPr>
                  <a:spLocks noChangeAspect="1"/>
                </p:cNvSpPr>
                <p:nvPr/>
              </p:nvSpPr>
              <p:spPr bwMode="auto">
                <a:xfrm rot="18655984">
                  <a:off x="8202935" y="2231986"/>
                  <a:ext cx="223837" cy="2286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6" name="Group 111"/>
              <p:cNvGrpSpPr>
                <a:grpSpLocks/>
              </p:cNvGrpSpPr>
              <p:nvPr/>
            </p:nvGrpSpPr>
            <p:grpSpPr bwMode="auto">
              <a:xfrm>
                <a:off x="5192725" y="1635249"/>
                <a:ext cx="2293843" cy="4125470"/>
                <a:chOff x="5192725" y="1635249"/>
                <a:chExt cx="2293843" cy="4125470"/>
              </a:xfrm>
            </p:grpSpPr>
            <p:cxnSp>
              <p:nvCxnSpPr>
                <p:cNvPr id="46" name="Straight Connector 3"/>
                <p:cNvCxnSpPr/>
                <p:nvPr/>
              </p:nvCxnSpPr>
              <p:spPr bwMode="auto">
                <a:xfrm rot="4611655">
                  <a:off x="5356311" y="2948797"/>
                  <a:ext cx="611188" cy="533414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9"/>
                <p:cNvCxnSpPr/>
                <p:nvPr/>
              </p:nvCxnSpPr>
              <p:spPr bwMode="auto">
                <a:xfrm rot="1436712" flipH="1" flipV="1">
                  <a:off x="6269820" y="4472607"/>
                  <a:ext cx="609616" cy="531813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3"/>
                <p:cNvCxnSpPr/>
                <p:nvPr/>
              </p:nvCxnSpPr>
              <p:spPr bwMode="auto">
                <a:xfrm rot="7396535" flipH="1" flipV="1">
                  <a:off x="6465078" y="4004106"/>
                  <a:ext cx="609600" cy="538176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Oval 21"/>
                <p:cNvSpPr>
                  <a:spLocks noChangeAspect="1"/>
                </p:cNvSpPr>
                <p:nvPr/>
              </p:nvSpPr>
              <p:spPr bwMode="auto">
                <a:xfrm rot="7396535" flipH="1">
                  <a:off x="6297194" y="4237681"/>
                  <a:ext cx="228600" cy="2286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50" name="Straight Connector 49"/>
                <p:cNvCxnSpPr/>
                <p:nvPr/>
              </p:nvCxnSpPr>
              <p:spPr bwMode="auto">
                <a:xfrm rot="3433247" flipH="1" flipV="1">
                  <a:off x="6920905" y="3512320"/>
                  <a:ext cx="609600" cy="531827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Oval 50"/>
                <p:cNvSpPr>
                  <a:spLocks noChangeAspect="1"/>
                </p:cNvSpPr>
                <p:nvPr/>
              </p:nvSpPr>
              <p:spPr bwMode="auto">
                <a:xfrm rot="3433247" flipH="1">
                  <a:off x="7036671" y="4028994"/>
                  <a:ext cx="228600" cy="2286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52" name="Straight Connector 51"/>
                <p:cNvCxnSpPr/>
                <p:nvPr/>
              </p:nvCxnSpPr>
              <p:spPr bwMode="auto">
                <a:xfrm rot="2986103">
                  <a:off x="5154127" y="3647973"/>
                  <a:ext cx="609600" cy="533414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Oval 52"/>
                <p:cNvSpPr>
                  <a:spLocks noChangeAspect="1"/>
                </p:cNvSpPr>
                <p:nvPr/>
              </p:nvSpPr>
              <p:spPr bwMode="auto">
                <a:xfrm rot="2986103" flipV="1">
                  <a:off x="5363821" y="3433600"/>
                  <a:ext cx="228600" cy="22543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54" name="Straight Connector 3"/>
                <p:cNvCxnSpPr>
                  <a:endCxn id="71" idx="1"/>
                </p:cNvCxnSpPr>
                <p:nvPr/>
              </p:nvCxnSpPr>
              <p:spPr bwMode="auto">
                <a:xfrm rot="16200000" flipV="1">
                  <a:off x="6833359" y="3042978"/>
                  <a:ext cx="781050" cy="136529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Oval 54"/>
                <p:cNvSpPr>
                  <a:spLocks noChangeAspect="1"/>
                </p:cNvSpPr>
                <p:nvPr/>
              </p:nvSpPr>
              <p:spPr bwMode="auto">
                <a:xfrm rot="2317271" flipH="1">
                  <a:off x="7159208" y="3352018"/>
                  <a:ext cx="228606" cy="23018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56" name="Straight Connector 55"/>
                <p:cNvCxnSpPr/>
                <p:nvPr/>
              </p:nvCxnSpPr>
              <p:spPr bwMode="auto">
                <a:xfrm rot="3051806">
                  <a:off x="5573462" y="2297086"/>
                  <a:ext cx="609600" cy="533414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Oval 56"/>
                <p:cNvSpPr>
                  <a:spLocks noChangeAspect="1"/>
                </p:cNvSpPr>
                <p:nvPr/>
              </p:nvSpPr>
              <p:spPr bwMode="auto">
                <a:xfrm rot="4611655" flipV="1">
                  <a:off x="5731370" y="2784488"/>
                  <a:ext cx="228600" cy="2270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58" name="Straight Connector 3"/>
                <p:cNvCxnSpPr/>
                <p:nvPr/>
              </p:nvCxnSpPr>
              <p:spPr bwMode="auto">
                <a:xfrm rot="1430041">
                  <a:off x="5290361" y="4396507"/>
                  <a:ext cx="611204" cy="531812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3"/>
                <p:cNvCxnSpPr/>
                <p:nvPr/>
              </p:nvCxnSpPr>
              <p:spPr bwMode="auto">
                <a:xfrm rot="710083">
                  <a:off x="5693589" y="5087071"/>
                  <a:ext cx="609616" cy="534988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Oval 4"/>
                <p:cNvSpPr>
                  <a:spLocks noChangeAspect="1"/>
                </p:cNvSpPr>
                <p:nvPr/>
              </p:nvSpPr>
              <p:spPr bwMode="auto">
                <a:xfrm rot="710083" flipV="1">
                  <a:off x="5671576" y="4913217"/>
                  <a:ext cx="228606" cy="2333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61" name="Straight Connector 3"/>
                <p:cNvCxnSpPr/>
                <p:nvPr/>
              </p:nvCxnSpPr>
              <p:spPr bwMode="auto">
                <a:xfrm rot="5400000" flipH="1" flipV="1">
                  <a:off x="6158705" y="5111643"/>
                  <a:ext cx="609600" cy="533414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Oval 4"/>
                <p:cNvSpPr>
                  <a:spLocks noChangeAspect="1"/>
                </p:cNvSpPr>
                <p:nvPr/>
              </p:nvSpPr>
              <p:spPr bwMode="auto">
                <a:xfrm rot="5400000" flipH="1">
                  <a:off x="6098794" y="5531501"/>
                  <a:ext cx="228600" cy="2286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3" name="Oval 10"/>
                <p:cNvSpPr>
                  <a:spLocks noChangeAspect="1"/>
                </p:cNvSpPr>
                <p:nvPr/>
              </p:nvSpPr>
              <p:spPr bwMode="auto">
                <a:xfrm rot="1436712" flipH="1">
                  <a:off x="6600041" y="4963452"/>
                  <a:ext cx="228606" cy="2286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64" name="Straight Connector 63"/>
                <p:cNvCxnSpPr/>
                <p:nvPr/>
              </p:nvCxnSpPr>
              <p:spPr bwMode="auto">
                <a:xfrm rot="5400000" flipH="1">
                  <a:off x="6612070" y="2331196"/>
                  <a:ext cx="311150" cy="714394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3"/>
                <p:cNvCxnSpPr/>
                <p:nvPr/>
              </p:nvCxnSpPr>
              <p:spPr bwMode="auto">
                <a:xfrm rot="3019185" flipH="1" flipV="1">
                  <a:off x="6176834" y="1866132"/>
                  <a:ext cx="609600" cy="541351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Oval 65"/>
                <p:cNvSpPr>
                  <a:spLocks noChangeAspect="1"/>
                </p:cNvSpPr>
                <p:nvPr/>
              </p:nvSpPr>
              <p:spPr bwMode="auto">
                <a:xfrm rot="3019185" flipH="1">
                  <a:off x="6348140" y="2390075"/>
                  <a:ext cx="228600" cy="23019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67" name="Straight Connector 66"/>
                <p:cNvCxnSpPr/>
                <p:nvPr/>
              </p:nvCxnSpPr>
              <p:spPr bwMode="auto">
                <a:xfrm rot="16746728" flipH="1" flipV="1">
                  <a:off x="5863951" y="1695168"/>
                  <a:ext cx="609600" cy="528652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8" name="Oval 67"/>
                <p:cNvSpPr>
                  <a:spLocks noChangeAspect="1"/>
                </p:cNvSpPr>
                <p:nvPr/>
              </p:nvSpPr>
              <p:spPr bwMode="auto">
                <a:xfrm rot="16746728" flipH="1">
                  <a:off x="6356213" y="1628811"/>
                  <a:ext cx="228600" cy="2286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9" name="Oval 10"/>
                <p:cNvSpPr>
                  <a:spLocks noChangeAspect="1"/>
                </p:cNvSpPr>
                <p:nvPr/>
              </p:nvSpPr>
              <p:spPr bwMode="auto">
                <a:xfrm rot="3051806" flipV="1">
                  <a:off x="5785586" y="2078811"/>
                  <a:ext cx="230187" cy="2286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0" name="Oval 69"/>
                <p:cNvSpPr>
                  <a:spLocks noChangeAspect="1"/>
                </p:cNvSpPr>
                <p:nvPr/>
              </p:nvSpPr>
              <p:spPr bwMode="auto">
                <a:xfrm rot="1430041" flipV="1">
                  <a:off x="5342940" y="4209149"/>
                  <a:ext cx="228606" cy="22701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1" name="Oval 70"/>
                <p:cNvSpPr>
                  <a:spLocks noChangeAspect="1"/>
                </p:cNvSpPr>
                <p:nvPr/>
              </p:nvSpPr>
              <p:spPr bwMode="auto">
                <a:xfrm rot="19953983" flipH="1">
                  <a:off x="7003222" y="2715853"/>
                  <a:ext cx="230193" cy="2286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</p:grpSp>
        <p:sp>
          <p:nvSpPr>
            <p:cNvPr id="79" name="Oval 78"/>
            <p:cNvSpPr/>
            <p:nvPr/>
          </p:nvSpPr>
          <p:spPr>
            <a:xfrm>
              <a:off x="5626812" y="1371600"/>
              <a:ext cx="2590869" cy="4876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3" name="Rectangle 2"/>
          <p:cNvSpPr>
            <a:spLocks noChangeArrowheads="1"/>
          </p:cNvSpPr>
          <p:nvPr/>
        </p:nvSpPr>
        <p:spPr bwMode="auto">
          <a:xfrm>
            <a:off x="5541720" y="457200"/>
            <a:ext cx="33736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Shape restraints from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Components of diffusion tensor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9" descr="EIN_fix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03338"/>
            <a:ext cx="5143500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5129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Application to an asymmetric complex </a:t>
            </a:r>
          </a:p>
        </p:txBody>
      </p:sp>
      <p:sp>
        <p:nvSpPr>
          <p:cNvPr id="47108" name="Rectangle 2"/>
          <p:cNvSpPr>
            <a:spLocks noChangeArrowheads="1"/>
          </p:cNvSpPr>
          <p:nvPr/>
        </p:nvSpPr>
        <p:spPr bwMode="auto">
          <a:xfrm>
            <a:off x="1371600" y="925513"/>
            <a:ext cx="214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EIN – HPr complex</a:t>
            </a:r>
            <a:endParaRPr lang="en-US"/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 rot="-1046256">
            <a:off x="6567488" y="1609725"/>
            <a:ext cx="1143000" cy="1281113"/>
            <a:chOff x="7743137" y="1189938"/>
            <a:chExt cx="1143001" cy="1281752"/>
          </a:xfrm>
        </p:grpSpPr>
        <p:sp>
          <p:nvSpPr>
            <p:cNvPr id="96" name="Hexagon 95"/>
            <p:cNvSpPr/>
            <p:nvPr/>
          </p:nvSpPr>
          <p:spPr>
            <a:xfrm rot="16200000">
              <a:off x="7769093" y="1369049"/>
              <a:ext cx="1067332" cy="914401"/>
            </a:xfrm>
            <a:prstGeom prst="hexagon">
              <a:avLst/>
            </a:prstGeom>
            <a:noFill/>
            <a:ln w="3810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2" name="Oval 101"/>
            <p:cNvSpPr>
              <a:spLocks noChangeAspect="1"/>
            </p:cNvSpPr>
            <p:nvPr/>
          </p:nvSpPr>
          <p:spPr bwMode="auto">
            <a:xfrm rot="18655984">
              <a:off x="8650105" y="2016864"/>
              <a:ext cx="228714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1" name="Oval 100"/>
            <p:cNvSpPr>
              <a:spLocks noChangeAspect="1"/>
            </p:cNvSpPr>
            <p:nvPr/>
          </p:nvSpPr>
          <p:spPr bwMode="auto">
            <a:xfrm rot="18655984">
              <a:off x="8656756" y="1417960"/>
              <a:ext cx="228714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0" name="Oval 99"/>
            <p:cNvSpPr>
              <a:spLocks noChangeAspect="1"/>
            </p:cNvSpPr>
            <p:nvPr/>
          </p:nvSpPr>
          <p:spPr bwMode="auto">
            <a:xfrm rot="18655984">
              <a:off x="8194761" y="1182876"/>
              <a:ext cx="228714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9" name="Oval 98"/>
            <p:cNvSpPr>
              <a:spLocks noChangeAspect="1"/>
            </p:cNvSpPr>
            <p:nvPr/>
          </p:nvSpPr>
          <p:spPr bwMode="auto">
            <a:xfrm rot="18655984">
              <a:off x="7741622" y="1425625"/>
              <a:ext cx="227126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8" name="Oval 97"/>
            <p:cNvSpPr>
              <a:spLocks noChangeAspect="1"/>
            </p:cNvSpPr>
            <p:nvPr/>
          </p:nvSpPr>
          <p:spPr bwMode="auto">
            <a:xfrm rot="18655984">
              <a:off x="7747222" y="2009482"/>
              <a:ext cx="228714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5" name="Oval 94"/>
            <p:cNvSpPr>
              <a:spLocks noChangeAspect="1"/>
            </p:cNvSpPr>
            <p:nvPr/>
          </p:nvSpPr>
          <p:spPr bwMode="auto">
            <a:xfrm rot="18655984">
              <a:off x="8191431" y="2232318"/>
              <a:ext cx="228714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" name="Group 111"/>
          <p:cNvGrpSpPr>
            <a:grpSpLocks/>
          </p:cNvGrpSpPr>
          <p:nvPr/>
        </p:nvGrpSpPr>
        <p:grpSpPr bwMode="auto">
          <a:xfrm rot="-1046256">
            <a:off x="5592763" y="2065338"/>
            <a:ext cx="2293937" cy="4125912"/>
            <a:chOff x="5192725" y="1635249"/>
            <a:chExt cx="2293843" cy="4125470"/>
          </a:xfrm>
        </p:grpSpPr>
        <p:cxnSp>
          <p:nvCxnSpPr>
            <p:cNvPr id="31" name="Straight Connector 3"/>
            <p:cNvCxnSpPr/>
            <p:nvPr/>
          </p:nvCxnSpPr>
          <p:spPr bwMode="auto">
            <a:xfrm rot="4611655">
              <a:off x="5351998" y="2952234"/>
              <a:ext cx="609535" cy="531790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9"/>
            <p:cNvCxnSpPr/>
            <p:nvPr/>
          </p:nvCxnSpPr>
          <p:spPr bwMode="auto">
            <a:xfrm rot="1436712" flipH="1" flipV="1">
              <a:off x="6264420" y="4462551"/>
              <a:ext cx="609575" cy="531755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3"/>
            <p:cNvCxnSpPr/>
            <p:nvPr/>
          </p:nvCxnSpPr>
          <p:spPr bwMode="auto">
            <a:xfrm rot="7396535" flipH="1" flipV="1">
              <a:off x="6464871" y="4004039"/>
              <a:ext cx="609535" cy="538140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21"/>
            <p:cNvSpPr>
              <a:spLocks noChangeAspect="1"/>
            </p:cNvSpPr>
            <p:nvPr/>
          </p:nvSpPr>
          <p:spPr bwMode="auto">
            <a:xfrm rot="7396535" flipH="1">
              <a:off x="6297467" y="4236082"/>
              <a:ext cx="228576" cy="2285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7" name="Straight Connector 56"/>
            <p:cNvCxnSpPr/>
            <p:nvPr/>
          </p:nvCxnSpPr>
          <p:spPr bwMode="auto">
            <a:xfrm rot="3433247" flipH="1" flipV="1">
              <a:off x="6919152" y="3511831"/>
              <a:ext cx="609535" cy="531791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>
              <a:spLocks noChangeAspect="1"/>
            </p:cNvSpPr>
            <p:nvPr/>
          </p:nvSpPr>
          <p:spPr bwMode="auto">
            <a:xfrm rot="3433247" flipH="1">
              <a:off x="7038645" y="4027929"/>
              <a:ext cx="228576" cy="2270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 rot="2986103">
              <a:off x="5154009" y="3647945"/>
              <a:ext cx="609535" cy="533378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>
              <a:spLocks noChangeAspect="1"/>
            </p:cNvSpPr>
            <p:nvPr/>
          </p:nvSpPr>
          <p:spPr bwMode="auto">
            <a:xfrm rot="2986103" flipV="1">
              <a:off x="5363681" y="3433601"/>
              <a:ext cx="228576" cy="2254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3" name="Straight Connector 3"/>
            <p:cNvCxnSpPr>
              <a:endCxn id="107" idx="1"/>
            </p:cNvCxnSpPr>
            <p:nvPr/>
          </p:nvCxnSpPr>
          <p:spPr bwMode="auto">
            <a:xfrm rot="16200000" flipV="1">
              <a:off x="6827073" y="3041119"/>
              <a:ext cx="780966" cy="136519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>
              <a:spLocks noChangeAspect="1"/>
            </p:cNvSpPr>
            <p:nvPr/>
          </p:nvSpPr>
          <p:spPr bwMode="auto">
            <a:xfrm rot="2317271" flipH="1">
              <a:off x="7158942" y="3352032"/>
              <a:ext cx="228591" cy="2301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 rot="3051806">
              <a:off x="5573315" y="2297202"/>
              <a:ext cx="609535" cy="533378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>
              <a:spLocks noChangeAspect="1"/>
            </p:cNvSpPr>
            <p:nvPr/>
          </p:nvSpPr>
          <p:spPr bwMode="auto">
            <a:xfrm rot="4611655" flipV="1">
              <a:off x="5728177" y="2783607"/>
              <a:ext cx="228576" cy="2270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5" name="Straight Connector 3"/>
            <p:cNvCxnSpPr/>
            <p:nvPr/>
          </p:nvCxnSpPr>
          <p:spPr bwMode="auto">
            <a:xfrm rot="1430041">
              <a:off x="5284114" y="4389249"/>
              <a:ext cx="609575" cy="531756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"/>
            <p:cNvCxnSpPr/>
            <p:nvPr/>
          </p:nvCxnSpPr>
          <p:spPr bwMode="auto">
            <a:xfrm rot="710083">
              <a:off x="5690393" y="5085947"/>
              <a:ext cx="609575" cy="534931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4"/>
            <p:cNvSpPr>
              <a:spLocks noChangeAspect="1"/>
            </p:cNvSpPr>
            <p:nvPr/>
          </p:nvSpPr>
          <p:spPr bwMode="auto">
            <a:xfrm rot="710083" flipV="1">
              <a:off x="5671411" y="4913064"/>
              <a:ext cx="228591" cy="2333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65" name="Straight Connector 3"/>
            <p:cNvCxnSpPr/>
            <p:nvPr/>
          </p:nvCxnSpPr>
          <p:spPr bwMode="auto">
            <a:xfrm rot="5400000" flipH="1" flipV="1">
              <a:off x="6151898" y="5106051"/>
              <a:ext cx="609535" cy="533378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4"/>
            <p:cNvSpPr>
              <a:spLocks noChangeAspect="1"/>
            </p:cNvSpPr>
            <p:nvPr/>
          </p:nvSpPr>
          <p:spPr bwMode="auto">
            <a:xfrm rot="5400000" flipH="1">
              <a:off x="6099081" y="5529762"/>
              <a:ext cx="228576" cy="2285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4" name="Oval 10"/>
            <p:cNvSpPr>
              <a:spLocks noChangeAspect="1"/>
            </p:cNvSpPr>
            <p:nvPr/>
          </p:nvSpPr>
          <p:spPr bwMode="auto">
            <a:xfrm rot="1436712" flipH="1">
              <a:off x="6597260" y="4960827"/>
              <a:ext cx="228591" cy="2285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 bwMode="auto">
            <a:xfrm rot="5400000" flipH="1">
              <a:off x="6609574" y="2331386"/>
              <a:ext cx="311117" cy="712759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3"/>
            <p:cNvCxnSpPr/>
            <p:nvPr/>
          </p:nvCxnSpPr>
          <p:spPr bwMode="auto">
            <a:xfrm rot="3019185" flipH="1" flipV="1">
              <a:off x="6173468" y="1871913"/>
              <a:ext cx="609535" cy="539728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>
              <a:spLocks noChangeAspect="1"/>
            </p:cNvSpPr>
            <p:nvPr/>
          </p:nvSpPr>
          <p:spPr bwMode="auto">
            <a:xfrm rot="3019185" flipH="1">
              <a:off x="6342677" y="2391826"/>
              <a:ext cx="228576" cy="2285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 rot="16746728" flipH="1" flipV="1">
              <a:off x="5866338" y="1697816"/>
              <a:ext cx="609535" cy="528616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>
              <a:spLocks noChangeAspect="1"/>
            </p:cNvSpPr>
            <p:nvPr/>
          </p:nvSpPr>
          <p:spPr bwMode="auto">
            <a:xfrm rot="16746728" flipH="1">
              <a:off x="6357608" y="1634499"/>
              <a:ext cx="228576" cy="2285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Oval 10"/>
            <p:cNvSpPr>
              <a:spLocks noChangeAspect="1"/>
            </p:cNvSpPr>
            <p:nvPr/>
          </p:nvSpPr>
          <p:spPr bwMode="auto">
            <a:xfrm rot="3051806" flipV="1">
              <a:off x="5788959" y="2078155"/>
              <a:ext cx="228576" cy="2285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 bwMode="auto">
            <a:xfrm rot="1430041" flipV="1">
              <a:off x="5343273" y="4207557"/>
              <a:ext cx="228591" cy="2269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7" name="Oval 106"/>
            <p:cNvSpPr>
              <a:spLocks noChangeAspect="1"/>
            </p:cNvSpPr>
            <p:nvPr/>
          </p:nvSpPr>
          <p:spPr bwMode="auto">
            <a:xfrm rot="19953983" flipH="1">
              <a:off x="6997897" y="2710766"/>
              <a:ext cx="228591" cy="2285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114" name="Oval 113"/>
          <p:cNvSpPr/>
          <p:nvPr/>
        </p:nvSpPr>
        <p:spPr>
          <a:xfrm>
            <a:off x="5626100" y="1371600"/>
            <a:ext cx="2590800" cy="487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 bwMode="auto">
          <a:xfrm>
            <a:off x="533400" y="6172200"/>
            <a:ext cx="32766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10 lowest energy structures </a:t>
            </a:r>
          </a:p>
        </p:txBody>
      </p:sp>
      <p:sp>
        <p:nvSpPr>
          <p:cNvPr id="42" name="Rectangle 2"/>
          <p:cNvSpPr>
            <a:spLocks noChangeArrowheads="1"/>
          </p:cNvSpPr>
          <p:nvPr/>
        </p:nvSpPr>
        <p:spPr bwMode="auto">
          <a:xfrm>
            <a:off x="5541720" y="457200"/>
            <a:ext cx="33736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Shape restraints from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Components of diffusion tensor</a:t>
            </a:r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33400" y="762000"/>
            <a:ext cx="8077200" cy="5334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3" name="Rectangle 1"/>
          <p:cNvSpPr>
            <a:spLocks noChangeArrowheads="1"/>
          </p:cNvSpPr>
          <p:nvPr/>
        </p:nvSpPr>
        <p:spPr bwMode="auto">
          <a:xfrm>
            <a:off x="1066800" y="1066800"/>
            <a:ext cx="72390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200" b="1" dirty="0">
                <a:solidFill>
                  <a:schemeClr val="accent2"/>
                </a:solidFill>
              </a:rPr>
              <a:t>OUTLINE</a:t>
            </a:r>
          </a:p>
          <a:p>
            <a:pPr algn="just"/>
            <a:endParaRPr lang="en-US" sz="800" dirty="0">
              <a:solidFill>
                <a:schemeClr val="accent2"/>
              </a:solidFill>
            </a:endParaRPr>
          </a:p>
          <a:p>
            <a:pPr algn="just"/>
            <a:endParaRPr lang="en-US" sz="800" dirty="0">
              <a:solidFill>
                <a:schemeClr val="accent2"/>
              </a:solidFill>
            </a:endParaRPr>
          </a:p>
          <a:p>
            <a:pPr algn="just"/>
            <a:r>
              <a:rPr lang="en-US" sz="2000" dirty="0" smtClean="0">
                <a:solidFill>
                  <a:schemeClr val="accent2"/>
                </a:solidFill>
              </a:rPr>
              <a:t>NMR relaxation data and different types of protein motions</a:t>
            </a:r>
            <a:endParaRPr lang="en-US" sz="2000" dirty="0">
              <a:solidFill>
                <a:schemeClr val="accent2"/>
              </a:solidFill>
            </a:endParaRPr>
          </a:p>
          <a:p>
            <a:pPr algn="just"/>
            <a:endParaRPr lang="en-US" sz="2000" dirty="0">
              <a:solidFill>
                <a:schemeClr val="accent2"/>
              </a:solidFill>
            </a:endParaRPr>
          </a:p>
          <a:p>
            <a:pPr algn="just"/>
            <a:r>
              <a:rPr lang="en-US" sz="2000" dirty="0" smtClean="0">
                <a:solidFill>
                  <a:schemeClr val="accent2"/>
                </a:solidFill>
              </a:rPr>
              <a:t>Modeling of protein diffusion tensor</a:t>
            </a:r>
          </a:p>
          <a:p>
            <a:pPr algn="just"/>
            <a:endParaRPr lang="en-US" sz="2000" dirty="0">
              <a:solidFill>
                <a:schemeClr val="accent2"/>
              </a:solidFill>
            </a:endParaRPr>
          </a:p>
          <a:p>
            <a:pPr algn="just"/>
            <a:r>
              <a:rPr lang="en-US" sz="2000" dirty="0" smtClean="0">
                <a:solidFill>
                  <a:schemeClr val="accent2"/>
                </a:solidFill>
              </a:rPr>
              <a:t>Docking protein–protein complexes using NMR relaxation data</a:t>
            </a:r>
          </a:p>
          <a:p>
            <a:pPr algn="just"/>
            <a:r>
              <a:rPr lang="en-US" sz="2000" dirty="0" smtClean="0">
                <a:solidFill>
                  <a:schemeClr val="accent2"/>
                </a:solidFill>
              </a:rPr>
              <a:t>     </a:t>
            </a:r>
            <a:r>
              <a:rPr lang="en-US" sz="1600" dirty="0" smtClean="0">
                <a:solidFill>
                  <a:schemeClr val="accent2"/>
                </a:solidFill>
              </a:rPr>
              <a:t>components of diffusion tensor or ratio of relaxation rates </a:t>
            </a:r>
          </a:p>
          <a:p>
            <a:pPr algn="just"/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1100" kern="0" dirty="0" smtClean="0">
                <a:solidFill>
                  <a:schemeClr val="accent2"/>
                </a:solidFill>
              </a:rPr>
              <a:t> </a:t>
            </a:r>
          </a:p>
          <a:p>
            <a:pPr algn="just"/>
            <a:r>
              <a:rPr lang="en-US" sz="2000" dirty="0" smtClean="0">
                <a:solidFill>
                  <a:schemeClr val="accent2"/>
                </a:solidFill>
              </a:rPr>
              <a:t>Uncertainties and Errors in experimental data</a:t>
            </a:r>
          </a:p>
          <a:p>
            <a:pPr algn="just"/>
            <a:endParaRPr lang="en-US" sz="2000" dirty="0" smtClean="0">
              <a:solidFill>
                <a:schemeClr val="accent2"/>
              </a:solidFill>
            </a:endParaRPr>
          </a:p>
          <a:p>
            <a:pPr algn="just"/>
            <a:r>
              <a:rPr lang="en-US" sz="2000" dirty="0" smtClean="0">
                <a:solidFill>
                  <a:schemeClr val="accent2"/>
                </a:solidFill>
              </a:rPr>
              <a:t>Structure determination of globular proteins</a:t>
            </a:r>
          </a:p>
          <a:p>
            <a:pPr algn="just"/>
            <a:endParaRPr lang="en-US" sz="2000" dirty="0" smtClean="0">
              <a:solidFill>
                <a:schemeClr val="accent2"/>
              </a:solidFill>
            </a:endParaRPr>
          </a:p>
          <a:p>
            <a:pPr algn="just"/>
            <a:r>
              <a:rPr lang="en-US" sz="2000" dirty="0" smtClean="0">
                <a:solidFill>
                  <a:schemeClr val="accent2"/>
                </a:solidFill>
              </a:rPr>
              <a:t>Using NMR relaxation data in </a:t>
            </a:r>
            <a:r>
              <a:rPr lang="en-US" sz="2000" dirty="0" err="1" smtClean="0">
                <a:solidFill>
                  <a:schemeClr val="accent2"/>
                </a:solidFill>
              </a:rPr>
              <a:t>Xplor</a:t>
            </a:r>
            <a:r>
              <a:rPr lang="en-US" sz="2000" dirty="0" smtClean="0">
                <a:solidFill>
                  <a:schemeClr val="accent2"/>
                </a:solidFill>
              </a:rPr>
              <a:t>-NIH</a:t>
            </a:r>
            <a:endParaRPr lang="en-US" sz="2000" dirty="0">
              <a:solidFill>
                <a:schemeClr val="accent2"/>
              </a:solidFill>
            </a:endParaRPr>
          </a:p>
          <a:p>
            <a:pPr algn="just"/>
            <a:endParaRPr lang="en-US" sz="20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5129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Application to an asymmetric complex </a:t>
            </a:r>
          </a:p>
        </p:txBody>
      </p:sp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1371600" y="925513"/>
            <a:ext cx="214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EIN – HPr complex</a:t>
            </a:r>
            <a:endParaRPr lang="en-US"/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 rot="-1046256">
            <a:off x="6567488" y="1609725"/>
            <a:ext cx="1143000" cy="1281113"/>
            <a:chOff x="7743137" y="1189938"/>
            <a:chExt cx="1143001" cy="1281752"/>
          </a:xfrm>
        </p:grpSpPr>
        <p:sp>
          <p:nvSpPr>
            <p:cNvPr id="96" name="Hexagon 95"/>
            <p:cNvSpPr/>
            <p:nvPr/>
          </p:nvSpPr>
          <p:spPr>
            <a:xfrm rot="16200000">
              <a:off x="7769093" y="1369049"/>
              <a:ext cx="1067332" cy="914401"/>
            </a:xfrm>
            <a:prstGeom prst="hexagon">
              <a:avLst/>
            </a:prstGeom>
            <a:noFill/>
            <a:ln w="3810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2" name="Oval 101"/>
            <p:cNvSpPr>
              <a:spLocks noChangeAspect="1"/>
            </p:cNvSpPr>
            <p:nvPr/>
          </p:nvSpPr>
          <p:spPr bwMode="auto">
            <a:xfrm rot="18655984">
              <a:off x="8650105" y="2016864"/>
              <a:ext cx="228714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1" name="Oval 100"/>
            <p:cNvSpPr>
              <a:spLocks noChangeAspect="1"/>
            </p:cNvSpPr>
            <p:nvPr/>
          </p:nvSpPr>
          <p:spPr bwMode="auto">
            <a:xfrm rot="18655984">
              <a:off x="8656756" y="1417960"/>
              <a:ext cx="228714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0" name="Oval 99"/>
            <p:cNvSpPr>
              <a:spLocks noChangeAspect="1"/>
            </p:cNvSpPr>
            <p:nvPr/>
          </p:nvSpPr>
          <p:spPr bwMode="auto">
            <a:xfrm rot="18655984">
              <a:off x="8194761" y="1182876"/>
              <a:ext cx="228714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9" name="Oval 98"/>
            <p:cNvSpPr>
              <a:spLocks noChangeAspect="1"/>
            </p:cNvSpPr>
            <p:nvPr/>
          </p:nvSpPr>
          <p:spPr bwMode="auto">
            <a:xfrm rot="18655984">
              <a:off x="7741622" y="1425625"/>
              <a:ext cx="227126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8" name="Oval 97"/>
            <p:cNvSpPr>
              <a:spLocks noChangeAspect="1"/>
            </p:cNvSpPr>
            <p:nvPr/>
          </p:nvSpPr>
          <p:spPr bwMode="auto">
            <a:xfrm rot="18655984">
              <a:off x="7747222" y="2009482"/>
              <a:ext cx="228714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5" name="Oval 94"/>
            <p:cNvSpPr>
              <a:spLocks noChangeAspect="1"/>
            </p:cNvSpPr>
            <p:nvPr/>
          </p:nvSpPr>
          <p:spPr bwMode="auto">
            <a:xfrm rot="18655984">
              <a:off x="8191431" y="2232318"/>
              <a:ext cx="228714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" name="Group 111"/>
          <p:cNvGrpSpPr>
            <a:grpSpLocks/>
          </p:cNvGrpSpPr>
          <p:nvPr/>
        </p:nvGrpSpPr>
        <p:grpSpPr bwMode="auto">
          <a:xfrm rot="-1046256">
            <a:off x="5592763" y="2065338"/>
            <a:ext cx="2293937" cy="4125912"/>
            <a:chOff x="5192725" y="1635249"/>
            <a:chExt cx="2293843" cy="4125470"/>
          </a:xfrm>
        </p:grpSpPr>
        <p:cxnSp>
          <p:nvCxnSpPr>
            <p:cNvPr id="31" name="Straight Connector 3"/>
            <p:cNvCxnSpPr/>
            <p:nvPr/>
          </p:nvCxnSpPr>
          <p:spPr bwMode="auto">
            <a:xfrm rot="4611655">
              <a:off x="5351998" y="2952234"/>
              <a:ext cx="609535" cy="531790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9"/>
            <p:cNvCxnSpPr/>
            <p:nvPr/>
          </p:nvCxnSpPr>
          <p:spPr bwMode="auto">
            <a:xfrm rot="1436712" flipH="1" flipV="1">
              <a:off x="6264420" y="4462551"/>
              <a:ext cx="609575" cy="531755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3"/>
            <p:cNvCxnSpPr/>
            <p:nvPr/>
          </p:nvCxnSpPr>
          <p:spPr bwMode="auto">
            <a:xfrm rot="7396535" flipH="1" flipV="1">
              <a:off x="6464871" y="4004039"/>
              <a:ext cx="609535" cy="538140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21"/>
            <p:cNvSpPr>
              <a:spLocks noChangeAspect="1"/>
            </p:cNvSpPr>
            <p:nvPr/>
          </p:nvSpPr>
          <p:spPr bwMode="auto">
            <a:xfrm rot="7396535" flipH="1">
              <a:off x="6297467" y="4236082"/>
              <a:ext cx="228576" cy="2285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7" name="Straight Connector 56"/>
            <p:cNvCxnSpPr/>
            <p:nvPr/>
          </p:nvCxnSpPr>
          <p:spPr bwMode="auto">
            <a:xfrm rot="3433247" flipH="1" flipV="1">
              <a:off x="6919152" y="3511831"/>
              <a:ext cx="609535" cy="531791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>
              <a:spLocks noChangeAspect="1"/>
            </p:cNvSpPr>
            <p:nvPr/>
          </p:nvSpPr>
          <p:spPr bwMode="auto">
            <a:xfrm rot="3433247" flipH="1">
              <a:off x="7038645" y="4027929"/>
              <a:ext cx="228576" cy="2270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 rot="2986103">
              <a:off x="5154009" y="3647945"/>
              <a:ext cx="609535" cy="533378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>
              <a:spLocks noChangeAspect="1"/>
            </p:cNvSpPr>
            <p:nvPr/>
          </p:nvSpPr>
          <p:spPr bwMode="auto">
            <a:xfrm rot="2986103" flipV="1">
              <a:off x="5363681" y="3433601"/>
              <a:ext cx="228576" cy="2254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3" name="Straight Connector 3"/>
            <p:cNvCxnSpPr>
              <a:endCxn id="107" idx="1"/>
            </p:cNvCxnSpPr>
            <p:nvPr/>
          </p:nvCxnSpPr>
          <p:spPr bwMode="auto">
            <a:xfrm rot="16200000" flipV="1">
              <a:off x="6827073" y="3041119"/>
              <a:ext cx="780966" cy="136519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>
              <a:spLocks noChangeAspect="1"/>
            </p:cNvSpPr>
            <p:nvPr/>
          </p:nvSpPr>
          <p:spPr bwMode="auto">
            <a:xfrm rot="2317271" flipH="1">
              <a:off x="7158942" y="3352032"/>
              <a:ext cx="228591" cy="2301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 rot="3051806">
              <a:off x="5573315" y="2297202"/>
              <a:ext cx="609535" cy="533378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>
              <a:spLocks noChangeAspect="1"/>
            </p:cNvSpPr>
            <p:nvPr/>
          </p:nvSpPr>
          <p:spPr bwMode="auto">
            <a:xfrm rot="4611655" flipV="1">
              <a:off x="5728177" y="2783607"/>
              <a:ext cx="228576" cy="2270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5" name="Straight Connector 3"/>
            <p:cNvCxnSpPr/>
            <p:nvPr/>
          </p:nvCxnSpPr>
          <p:spPr bwMode="auto">
            <a:xfrm rot="1430041">
              <a:off x="5284114" y="4389249"/>
              <a:ext cx="609575" cy="531756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"/>
            <p:cNvCxnSpPr/>
            <p:nvPr/>
          </p:nvCxnSpPr>
          <p:spPr bwMode="auto">
            <a:xfrm rot="710083">
              <a:off x="5690393" y="5085947"/>
              <a:ext cx="609575" cy="534931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4"/>
            <p:cNvSpPr>
              <a:spLocks noChangeAspect="1"/>
            </p:cNvSpPr>
            <p:nvPr/>
          </p:nvSpPr>
          <p:spPr bwMode="auto">
            <a:xfrm rot="710083" flipV="1">
              <a:off x="5671411" y="4913064"/>
              <a:ext cx="228591" cy="2333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65" name="Straight Connector 3"/>
            <p:cNvCxnSpPr/>
            <p:nvPr/>
          </p:nvCxnSpPr>
          <p:spPr bwMode="auto">
            <a:xfrm rot="5400000" flipH="1" flipV="1">
              <a:off x="6151898" y="5106051"/>
              <a:ext cx="609535" cy="533378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4"/>
            <p:cNvSpPr>
              <a:spLocks noChangeAspect="1"/>
            </p:cNvSpPr>
            <p:nvPr/>
          </p:nvSpPr>
          <p:spPr bwMode="auto">
            <a:xfrm rot="5400000" flipH="1">
              <a:off x="6099081" y="5529762"/>
              <a:ext cx="228576" cy="2285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4" name="Oval 10"/>
            <p:cNvSpPr>
              <a:spLocks noChangeAspect="1"/>
            </p:cNvSpPr>
            <p:nvPr/>
          </p:nvSpPr>
          <p:spPr bwMode="auto">
            <a:xfrm rot="1436712" flipH="1">
              <a:off x="6597260" y="4960827"/>
              <a:ext cx="228591" cy="2285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 bwMode="auto">
            <a:xfrm rot="5400000" flipH="1">
              <a:off x="6609574" y="2331386"/>
              <a:ext cx="311117" cy="712759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3"/>
            <p:cNvCxnSpPr/>
            <p:nvPr/>
          </p:nvCxnSpPr>
          <p:spPr bwMode="auto">
            <a:xfrm rot="3019185" flipH="1" flipV="1">
              <a:off x="6173468" y="1871913"/>
              <a:ext cx="609535" cy="539728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>
              <a:spLocks noChangeAspect="1"/>
            </p:cNvSpPr>
            <p:nvPr/>
          </p:nvSpPr>
          <p:spPr bwMode="auto">
            <a:xfrm rot="3019185" flipH="1">
              <a:off x="6342677" y="2391826"/>
              <a:ext cx="228576" cy="22859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 rot="16746728" flipH="1" flipV="1">
              <a:off x="5866338" y="1697816"/>
              <a:ext cx="609535" cy="528616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>
              <a:spLocks noChangeAspect="1"/>
            </p:cNvSpPr>
            <p:nvPr/>
          </p:nvSpPr>
          <p:spPr bwMode="auto">
            <a:xfrm rot="16746728" flipH="1">
              <a:off x="6357608" y="1634499"/>
              <a:ext cx="228576" cy="22859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Oval 10"/>
            <p:cNvSpPr>
              <a:spLocks noChangeAspect="1"/>
            </p:cNvSpPr>
            <p:nvPr/>
          </p:nvSpPr>
          <p:spPr bwMode="auto">
            <a:xfrm rot="3051806" flipV="1">
              <a:off x="5788959" y="2078155"/>
              <a:ext cx="228576" cy="2285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 bwMode="auto">
            <a:xfrm rot="1430041" flipV="1">
              <a:off x="5343273" y="4207557"/>
              <a:ext cx="228591" cy="2269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7" name="Oval 106"/>
            <p:cNvSpPr>
              <a:spLocks noChangeAspect="1"/>
            </p:cNvSpPr>
            <p:nvPr/>
          </p:nvSpPr>
          <p:spPr bwMode="auto">
            <a:xfrm rot="19953983" flipH="1">
              <a:off x="6997897" y="2710766"/>
              <a:ext cx="228591" cy="22857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114" name="Oval 113"/>
          <p:cNvSpPr/>
          <p:nvPr/>
        </p:nvSpPr>
        <p:spPr>
          <a:xfrm>
            <a:off x="5626100" y="1371600"/>
            <a:ext cx="2590800" cy="487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 bwMode="auto">
          <a:xfrm>
            <a:off x="533400" y="6172200"/>
            <a:ext cx="32766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10 lowest energy structures </a:t>
            </a:r>
          </a:p>
        </p:txBody>
      </p:sp>
      <p:pic>
        <p:nvPicPr>
          <p:cNvPr id="49161" name="Picture 51" descr="fr_hp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325" y="1303338"/>
            <a:ext cx="4286250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2"/>
          <p:cNvSpPr>
            <a:spLocks noChangeArrowheads="1"/>
          </p:cNvSpPr>
          <p:nvPr/>
        </p:nvSpPr>
        <p:spPr bwMode="auto">
          <a:xfrm>
            <a:off x="5541720" y="457200"/>
            <a:ext cx="33736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Shape restraints from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Components of diffusion tensor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5129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Application to an asymmetric complex </a:t>
            </a:r>
          </a:p>
        </p:txBody>
      </p:sp>
      <p:sp>
        <p:nvSpPr>
          <p:cNvPr id="51203" name="Rectangle 2"/>
          <p:cNvSpPr>
            <a:spLocks noChangeArrowheads="1"/>
          </p:cNvSpPr>
          <p:nvPr/>
        </p:nvSpPr>
        <p:spPr bwMode="auto">
          <a:xfrm>
            <a:off x="1371600" y="925513"/>
            <a:ext cx="214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EIN – HPr complex</a:t>
            </a:r>
            <a:endParaRPr lang="en-US"/>
          </a:p>
        </p:txBody>
      </p:sp>
      <p:sp>
        <p:nvSpPr>
          <p:cNvPr id="41" name="Rectangle 40"/>
          <p:cNvSpPr/>
          <p:nvPr/>
        </p:nvSpPr>
        <p:spPr bwMode="auto">
          <a:xfrm>
            <a:off x="533400" y="6172200"/>
            <a:ext cx="32766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10 lowest energy structures </a:t>
            </a:r>
          </a:p>
        </p:txBody>
      </p:sp>
      <p:pic>
        <p:nvPicPr>
          <p:cNvPr id="51205" name="Picture 51" descr="fr_hp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325" y="1303338"/>
            <a:ext cx="4286250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6" descr="Fig6_f.tif"/>
          <p:cNvPicPr>
            <a:picLocks noChangeAspect="1"/>
          </p:cNvPicPr>
          <p:nvPr/>
        </p:nvPicPr>
        <p:blipFill>
          <a:blip r:embed="rId4" cstate="print"/>
          <a:srcRect t="7442" b="8038"/>
          <a:stretch>
            <a:fillRect/>
          </a:stretch>
        </p:blipFill>
        <p:spPr bwMode="auto">
          <a:xfrm>
            <a:off x="4821238" y="1497013"/>
            <a:ext cx="3754437" cy="449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891088" y="6122988"/>
            <a:ext cx="346551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C</a:t>
            </a:r>
            <a:r>
              <a:rPr lang="en-US" dirty="0">
                <a:solidFill>
                  <a:schemeClr val="accent2"/>
                </a:solidFill>
                <a:latin typeface="+mn-lt"/>
                <a:sym typeface="Symbol"/>
              </a:rPr>
              <a:t> RMSD	1.20 0.03 [</a:t>
            </a:r>
            <a:r>
              <a:rPr lang="en-US" dirty="0">
                <a:solidFill>
                  <a:schemeClr val="accent2"/>
                </a:solidFill>
                <a:latin typeface="+mn-lt"/>
                <a:cs typeface="Times New Roman"/>
                <a:sym typeface="Symbol"/>
              </a:rPr>
              <a:t>Å]</a:t>
            </a:r>
            <a:endParaRPr lang="en-US" dirty="0">
              <a:latin typeface="+mn-lt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541720" y="457200"/>
            <a:ext cx="33736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Shape restraints from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Components of diffusion tensor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569213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Using both shape and orientation restraints</a:t>
            </a:r>
          </a:p>
          <a:p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 </a:t>
            </a:r>
            <a:r>
              <a:rPr lang="en-US" b="1" dirty="0" smtClean="0">
                <a:solidFill>
                  <a:schemeClr val="accent2"/>
                </a:solidFill>
                <a:latin typeface="+mn-lt"/>
              </a:rPr>
              <a:t>ratio of relaxation rates </a:t>
            </a:r>
          </a:p>
          <a:p>
            <a:endParaRPr lang="en-US" b="1" dirty="0" smtClean="0">
              <a:solidFill>
                <a:schemeClr val="accent2"/>
              </a:solidFill>
              <a:latin typeface="+mn-lt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143000" y="1222908"/>
            <a:ext cx="7269480" cy="2198132"/>
            <a:chOff x="1493520" y="838200"/>
            <a:chExt cx="7269480" cy="2198132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86200" y="1493520"/>
              <a:ext cx="4324350" cy="922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10978" y="1981200"/>
              <a:ext cx="331470" cy="327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93520" y="1512570"/>
              <a:ext cx="335280" cy="316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604448" y="1687830"/>
              <a:ext cx="617220" cy="369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Arrow Connector 8"/>
            <p:cNvCxnSpPr/>
            <p:nvPr/>
          </p:nvCxnSpPr>
          <p:spPr>
            <a:xfrm rot="10800000">
              <a:off x="3249304" y="1856096"/>
              <a:ext cx="609600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10800000">
              <a:off x="1905000" y="1676400"/>
              <a:ext cx="609600" cy="1524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10800000" flipV="1">
              <a:off x="1905000" y="1901292"/>
              <a:ext cx="609600" cy="228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5064456" y="1453488"/>
              <a:ext cx="1524000" cy="838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6629400" y="1447800"/>
              <a:ext cx="1524000" cy="838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410200" y="838200"/>
              <a:ext cx="16764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Overall Shape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58000" y="2667000"/>
              <a:ext cx="1905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Bond Orientation</a:t>
              </a:r>
              <a:endParaRPr lang="en-US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16200000" flipV="1">
              <a:off x="7391400" y="2362200"/>
              <a:ext cx="228600" cy="228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10800000" flipV="1">
              <a:off x="5791200" y="1219200"/>
              <a:ext cx="228600" cy="1524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990600" y="3962400"/>
            <a:ext cx="7467600" cy="2362200"/>
            <a:chOff x="990600" y="3962400"/>
            <a:chExt cx="7467600" cy="2362200"/>
          </a:xfrm>
        </p:grpSpPr>
        <p:grpSp>
          <p:nvGrpSpPr>
            <p:cNvPr id="28" name="Group 27"/>
            <p:cNvGrpSpPr/>
            <p:nvPr/>
          </p:nvGrpSpPr>
          <p:grpSpPr>
            <a:xfrm>
              <a:off x="990600" y="3962400"/>
              <a:ext cx="7010400" cy="1512332"/>
              <a:chOff x="990600" y="4050268"/>
              <a:chExt cx="7010400" cy="1512332"/>
            </a:xfrm>
          </p:grpSpPr>
          <p:pic>
            <p:nvPicPr>
              <p:cNvPr id="134146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137285" y="4831080"/>
                <a:ext cx="6863715" cy="731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990600" y="4050268"/>
                <a:ext cx="69342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schemeClr val="accent2"/>
                    </a:solidFill>
                  </a:rPr>
                  <a:t>Ratio of relaxation rates “</a:t>
                </a:r>
                <a:r>
                  <a:rPr lang="en-US" b="1" dirty="0" smtClean="0">
                    <a:solidFill>
                      <a:schemeClr val="accent2"/>
                    </a:solidFill>
                  </a:rPr>
                  <a:t>almost</a:t>
                </a:r>
                <a:r>
                  <a:rPr lang="en-US" dirty="0" smtClean="0">
                    <a:solidFill>
                      <a:schemeClr val="accent2"/>
                    </a:solidFill>
                  </a:rPr>
                  <a:t>” </a:t>
                </a:r>
                <a:r>
                  <a:rPr lang="en-US" b="1" dirty="0" smtClean="0">
                    <a:solidFill>
                      <a:schemeClr val="accent2"/>
                    </a:solidFill>
                  </a:rPr>
                  <a:t>independent of local motions</a:t>
                </a:r>
                <a:endParaRPr lang="en-US" dirty="0"/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5638800" y="5970657"/>
              <a:ext cx="2819400" cy="353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700" i="1" dirty="0" err="1" smtClean="0">
                  <a:solidFill>
                    <a:schemeClr val="accent2"/>
                  </a:solidFill>
                </a:rPr>
                <a:t>Tjandra</a:t>
              </a:r>
              <a:r>
                <a:rPr lang="en-US" sz="1700" i="1" dirty="0" smtClean="0">
                  <a:solidFill>
                    <a:schemeClr val="accent2"/>
                  </a:solidFill>
                </a:rPr>
                <a:t> N and </a:t>
              </a:r>
              <a:r>
                <a:rPr lang="en-US" sz="1700" i="1" dirty="0" err="1" smtClean="0">
                  <a:solidFill>
                    <a:schemeClr val="accent2"/>
                  </a:solidFill>
                </a:rPr>
                <a:t>Bax</a:t>
              </a:r>
              <a:r>
                <a:rPr lang="en-US" sz="1700" i="1" dirty="0" smtClean="0">
                  <a:solidFill>
                    <a:schemeClr val="accent2"/>
                  </a:solidFill>
                </a:rPr>
                <a:t> A</a:t>
              </a:r>
              <a:r>
                <a:rPr lang="en-US" sz="1700" dirty="0" smtClean="0">
                  <a:solidFill>
                    <a:schemeClr val="accent2"/>
                  </a:solidFill>
                </a:rPr>
                <a:t>, </a:t>
              </a:r>
              <a:r>
                <a:rPr lang="en-US" sz="1700" b="1" dirty="0" smtClean="0">
                  <a:solidFill>
                    <a:schemeClr val="accent2"/>
                  </a:solidFill>
                </a:rPr>
                <a:t>1995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569213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Using both shape and orientation restraints</a:t>
            </a:r>
          </a:p>
          <a:p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 </a:t>
            </a:r>
            <a:r>
              <a:rPr lang="en-US" b="1" dirty="0" smtClean="0">
                <a:solidFill>
                  <a:schemeClr val="accent2"/>
                </a:solidFill>
                <a:latin typeface="+mn-lt"/>
              </a:rPr>
              <a:t>ratio of relaxation rates </a:t>
            </a:r>
          </a:p>
          <a:p>
            <a:endParaRPr lang="en-US" b="1" dirty="0" smtClean="0">
              <a:solidFill>
                <a:schemeClr val="accent2"/>
              </a:solidFill>
              <a:latin typeface="+mn-lt"/>
            </a:endParaRPr>
          </a:p>
        </p:txBody>
      </p:sp>
      <p:grpSp>
        <p:nvGrpSpPr>
          <p:cNvPr id="3" name="Group 25"/>
          <p:cNvGrpSpPr/>
          <p:nvPr/>
        </p:nvGrpSpPr>
        <p:grpSpPr>
          <a:xfrm>
            <a:off x="1143000" y="1222908"/>
            <a:ext cx="7269480" cy="2198132"/>
            <a:chOff x="1493520" y="838200"/>
            <a:chExt cx="7269480" cy="2198132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86200" y="1493520"/>
              <a:ext cx="4324350" cy="922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10978" y="1981200"/>
              <a:ext cx="331470" cy="327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93520" y="1512570"/>
              <a:ext cx="335280" cy="316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604448" y="1687830"/>
              <a:ext cx="617220" cy="369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Arrow Connector 8"/>
            <p:cNvCxnSpPr/>
            <p:nvPr/>
          </p:nvCxnSpPr>
          <p:spPr>
            <a:xfrm rot="10800000">
              <a:off x="3249304" y="1856096"/>
              <a:ext cx="609600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10800000">
              <a:off x="1905000" y="1676400"/>
              <a:ext cx="609600" cy="1524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10800000" flipV="1">
              <a:off x="1905000" y="1901292"/>
              <a:ext cx="609600" cy="228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5064456" y="1453488"/>
              <a:ext cx="1524000" cy="838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6629400" y="1447800"/>
              <a:ext cx="1524000" cy="838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410200" y="838200"/>
              <a:ext cx="16764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Overall Shape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58000" y="2667000"/>
              <a:ext cx="1905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Bond Orientation</a:t>
              </a:r>
              <a:endParaRPr lang="en-US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16200000" flipV="1">
              <a:off x="7391400" y="2362200"/>
              <a:ext cx="228600" cy="228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10800000" flipV="1">
              <a:off x="5791200" y="1219200"/>
              <a:ext cx="228600" cy="1524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1219826" y="4297680"/>
            <a:ext cx="7238374" cy="1112520"/>
            <a:chOff x="1074441" y="4297680"/>
            <a:chExt cx="7238374" cy="111252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74441" y="4526280"/>
              <a:ext cx="4217670" cy="883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Rectangle 23"/>
            <p:cNvSpPr/>
            <p:nvPr/>
          </p:nvSpPr>
          <p:spPr>
            <a:xfrm>
              <a:off x="5486400" y="4297680"/>
              <a:ext cx="28264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Energy of a potential term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569213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Using both shape and orientation restraints</a:t>
            </a:r>
          </a:p>
          <a:p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 R</a:t>
            </a:r>
            <a:r>
              <a:rPr lang="en-US" baseline="-25000" dirty="0" smtClean="0">
                <a:solidFill>
                  <a:schemeClr val="accent2"/>
                </a:solidFill>
                <a:latin typeface="Arial Black" pitchFamily="34" charset="0"/>
              </a:rPr>
              <a:t>2</a:t>
            </a:r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/R</a:t>
            </a:r>
            <a:r>
              <a:rPr lang="en-US" baseline="-25000" dirty="0" smtClean="0">
                <a:solidFill>
                  <a:schemeClr val="accent2"/>
                </a:solidFill>
                <a:latin typeface="Arial Black" pitchFamily="34" charset="0"/>
              </a:rPr>
              <a:t>1</a:t>
            </a:r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 </a:t>
            </a:r>
            <a:r>
              <a:rPr lang="en-US" b="1" dirty="0" smtClean="0">
                <a:solidFill>
                  <a:schemeClr val="accent2"/>
                </a:solidFill>
                <a:latin typeface="+mn-lt"/>
              </a:rPr>
              <a:t>ratio of relaxation rates </a:t>
            </a:r>
          </a:p>
          <a:p>
            <a:endParaRPr lang="en-US" b="1" dirty="0" smtClean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3" name="Picture 2" descr="HIV4present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752600"/>
            <a:ext cx="3886200" cy="2398538"/>
          </a:xfrm>
          <a:prstGeom prst="rect">
            <a:avLst/>
          </a:prstGeom>
        </p:spPr>
      </p:pic>
      <p:pic>
        <p:nvPicPr>
          <p:cNvPr id="4" name="Picture 3" descr="HIV_min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30368" y="838200"/>
            <a:ext cx="3566160" cy="2904991"/>
          </a:xfrm>
          <a:prstGeom prst="rect">
            <a:avLst/>
          </a:prstGeom>
        </p:spPr>
      </p:pic>
      <p:pic>
        <p:nvPicPr>
          <p:cNvPr id="5" name="Picture 4" descr="HIV_ref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5232" y="3801994"/>
            <a:ext cx="3566160" cy="29036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5879068"/>
            <a:ext cx="3491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C</a:t>
            </a:r>
            <a:r>
              <a:rPr lang="en-US" dirty="0" smtClean="0">
                <a:solidFill>
                  <a:schemeClr val="accent2"/>
                </a:solidFill>
                <a:sym typeface="Symbol"/>
              </a:rPr>
              <a:t> RMSD	0.30 0.06 [</a:t>
            </a:r>
            <a:r>
              <a:rPr lang="en-US" dirty="0" smtClean="0">
                <a:solidFill>
                  <a:schemeClr val="accent2"/>
                </a:solidFill>
                <a:latin typeface="Times New Roman"/>
                <a:cs typeface="Times New Roman"/>
                <a:sym typeface="Symbol"/>
              </a:rPr>
              <a:t>Å]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762000" y="4953000"/>
            <a:ext cx="32766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10 lowest energy </a:t>
            </a:r>
            <a:r>
              <a:rPr lang="en-US" dirty="0" smtClean="0">
                <a:solidFill>
                  <a:schemeClr val="accent2"/>
                </a:solidFill>
                <a:latin typeface="+mn-lt"/>
              </a:rPr>
              <a:t>structures</a:t>
            </a:r>
          </a:p>
          <a:p>
            <a:pPr algn="just">
              <a:defRPr/>
            </a:pPr>
            <a:r>
              <a:rPr lang="en-US" dirty="0" smtClean="0">
                <a:solidFill>
                  <a:schemeClr val="accent2"/>
                </a:solidFill>
                <a:latin typeface="+mn-lt"/>
              </a:rPr>
              <a:t>     from the red cluster 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56921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Using both shape and orientation restraints</a:t>
            </a:r>
          </a:p>
          <a:p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 R</a:t>
            </a:r>
            <a:r>
              <a:rPr lang="en-US" baseline="-25000" dirty="0" smtClean="0">
                <a:solidFill>
                  <a:schemeClr val="accent2"/>
                </a:solidFill>
                <a:latin typeface="Arial Black" pitchFamily="34" charset="0"/>
              </a:rPr>
              <a:t>2</a:t>
            </a:r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/R</a:t>
            </a:r>
            <a:r>
              <a:rPr lang="en-US" baseline="-25000" dirty="0" smtClean="0">
                <a:solidFill>
                  <a:schemeClr val="accent2"/>
                </a:solidFill>
                <a:latin typeface="Arial Black" pitchFamily="34" charset="0"/>
              </a:rPr>
              <a:t>1</a:t>
            </a:r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ratio of relaxation rates</a:t>
            </a:r>
            <a:r>
              <a:rPr lang="en-US" b="1" dirty="0" smtClean="0">
                <a:solidFill>
                  <a:schemeClr val="accent2"/>
                </a:solidFill>
                <a:latin typeface="+mn-lt"/>
              </a:rPr>
              <a:t> </a:t>
            </a:r>
          </a:p>
          <a:p>
            <a:endParaRPr lang="en-US" sz="800" b="1" dirty="0" smtClean="0">
              <a:solidFill>
                <a:schemeClr val="accent2"/>
              </a:solidFill>
              <a:latin typeface="+mn-lt"/>
            </a:endParaRPr>
          </a:p>
          <a:p>
            <a:r>
              <a:rPr lang="en-US" b="1" dirty="0" smtClean="0">
                <a:solidFill>
                  <a:schemeClr val="accent2"/>
                </a:solidFill>
                <a:latin typeface="+mn-lt"/>
              </a:rPr>
              <a:t>Symmetry in orientation information </a:t>
            </a:r>
          </a:p>
          <a:p>
            <a:endParaRPr lang="en-US" b="1" dirty="0" smtClean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3" name="Picture 2" descr="EIN_min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8280" y="838200"/>
            <a:ext cx="3474720" cy="2821638"/>
          </a:xfrm>
          <a:prstGeom prst="rect">
            <a:avLst/>
          </a:prstGeom>
        </p:spPr>
      </p:pic>
      <p:pic>
        <p:nvPicPr>
          <p:cNvPr id="4" name="Picture 3" descr="EIN_ref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3810000"/>
            <a:ext cx="3566160" cy="2817200"/>
          </a:xfrm>
          <a:prstGeom prst="rect">
            <a:avLst/>
          </a:prstGeom>
        </p:spPr>
      </p:pic>
      <p:pic>
        <p:nvPicPr>
          <p:cNvPr id="6" name="Picture 5" descr="Rrp_A_his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1621841"/>
            <a:ext cx="1796796" cy="2416759"/>
          </a:xfrm>
          <a:prstGeom prst="rect">
            <a:avLst/>
          </a:prstGeom>
        </p:spPr>
      </p:pic>
      <p:pic>
        <p:nvPicPr>
          <p:cNvPr id="7" name="Picture 6" descr="Rrp_B_his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71800" y="1524000"/>
            <a:ext cx="1796796" cy="2464765"/>
          </a:xfrm>
          <a:prstGeom prst="rect">
            <a:avLst/>
          </a:prstGeom>
        </p:spPr>
      </p:pic>
      <p:pic>
        <p:nvPicPr>
          <p:cNvPr id="8" name="Picture 7" descr="Rrp_C_his2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84580" y="4114801"/>
            <a:ext cx="2220620" cy="23701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2600" y="298544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43400" y="297180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29000" y="54102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569213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Using both shape and orientation restraints</a:t>
            </a:r>
          </a:p>
          <a:p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 R</a:t>
            </a:r>
            <a:r>
              <a:rPr lang="en-US" baseline="-25000" dirty="0" smtClean="0">
                <a:solidFill>
                  <a:schemeClr val="accent2"/>
                </a:solidFill>
                <a:latin typeface="Arial Black" pitchFamily="34" charset="0"/>
              </a:rPr>
              <a:t>2</a:t>
            </a:r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/R</a:t>
            </a:r>
            <a:r>
              <a:rPr lang="en-US" baseline="-25000" dirty="0" smtClean="0">
                <a:solidFill>
                  <a:schemeClr val="accent2"/>
                </a:solidFill>
                <a:latin typeface="Arial Black" pitchFamily="34" charset="0"/>
              </a:rPr>
              <a:t>1</a:t>
            </a:r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ratio of relaxation rates</a:t>
            </a:r>
            <a:r>
              <a:rPr lang="en-US" b="1" dirty="0" smtClean="0">
                <a:solidFill>
                  <a:schemeClr val="accent2"/>
                </a:solidFill>
                <a:latin typeface="+mn-lt"/>
              </a:rPr>
              <a:t> </a:t>
            </a:r>
          </a:p>
          <a:p>
            <a:endParaRPr lang="en-US" sz="800" b="1" dirty="0" smtClean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3" name="Picture 2" descr="EIN_min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8280" y="838200"/>
            <a:ext cx="3474720" cy="2821638"/>
          </a:xfrm>
          <a:prstGeom prst="rect">
            <a:avLst/>
          </a:prstGeom>
        </p:spPr>
      </p:pic>
      <p:pic>
        <p:nvPicPr>
          <p:cNvPr id="4" name="Picture 3" descr="EIN_ref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3810000"/>
            <a:ext cx="3566160" cy="2817200"/>
          </a:xfrm>
          <a:prstGeom prst="rect">
            <a:avLst/>
          </a:prstGeom>
        </p:spPr>
      </p:pic>
      <p:pic>
        <p:nvPicPr>
          <p:cNvPr id="7" name="Picture 6" descr="Rrp_B_his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06454" y="1295400"/>
            <a:ext cx="2603546" cy="35738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62000" y="5879068"/>
            <a:ext cx="3491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C</a:t>
            </a:r>
            <a:r>
              <a:rPr lang="en-US" dirty="0" smtClean="0">
                <a:solidFill>
                  <a:schemeClr val="accent2"/>
                </a:solidFill>
                <a:sym typeface="Symbol"/>
              </a:rPr>
              <a:t> RMSD	1.73 0.20 [</a:t>
            </a:r>
            <a:r>
              <a:rPr lang="en-US" dirty="0" smtClean="0">
                <a:solidFill>
                  <a:schemeClr val="accent2"/>
                </a:solidFill>
                <a:latin typeface="Times New Roman"/>
                <a:cs typeface="Times New Roman"/>
                <a:sym typeface="Symbol"/>
              </a:rPr>
              <a:t>Å]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762000" y="5144869"/>
            <a:ext cx="419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10 lowest energy </a:t>
            </a:r>
            <a:r>
              <a:rPr lang="en-US" dirty="0" smtClean="0">
                <a:solidFill>
                  <a:schemeClr val="accent2"/>
                </a:solidFill>
                <a:latin typeface="+mn-lt"/>
              </a:rPr>
              <a:t>structures</a:t>
            </a:r>
          </a:p>
          <a:p>
            <a:pPr algn="just">
              <a:defRPr/>
            </a:pPr>
            <a:r>
              <a:rPr lang="en-US" dirty="0" smtClean="0">
                <a:solidFill>
                  <a:schemeClr val="accent2"/>
                </a:solidFill>
                <a:latin typeface="+mn-lt"/>
              </a:rPr>
              <a:t>     from the most populated cluster B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459766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Uncertainties in experimental data</a:t>
            </a:r>
          </a:p>
          <a:p>
            <a:endParaRPr lang="en-US" sz="1000" b="1" dirty="0" smtClean="0">
              <a:solidFill>
                <a:schemeClr val="accent2"/>
              </a:solidFill>
              <a:latin typeface="+mj-lt"/>
            </a:endParaRPr>
          </a:p>
          <a:p>
            <a:r>
              <a:rPr lang="en-US" b="1" dirty="0" smtClean="0">
                <a:solidFill>
                  <a:schemeClr val="accent2"/>
                </a:solidFill>
                <a:latin typeface="+mj-lt"/>
              </a:rPr>
              <a:t>Scaling factor for the diffusion tensor </a:t>
            </a:r>
          </a:p>
          <a:p>
            <a:endParaRPr lang="en-US" b="1" dirty="0" smtClean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140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609600" y="1447800"/>
            <a:ext cx="2590800" cy="2434692"/>
            <a:chOff x="457200" y="1897040"/>
            <a:chExt cx="2590800" cy="2434692"/>
          </a:xfrm>
        </p:grpSpPr>
        <p:grpSp>
          <p:nvGrpSpPr>
            <p:cNvPr id="11" name="Group 10"/>
            <p:cNvGrpSpPr/>
            <p:nvPr/>
          </p:nvGrpSpPr>
          <p:grpSpPr>
            <a:xfrm>
              <a:off x="762000" y="2313296"/>
              <a:ext cx="1700212" cy="1649104"/>
              <a:chOff x="762000" y="2084696"/>
              <a:chExt cx="1700212" cy="1649104"/>
            </a:xfrm>
          </p:grpSpPr>
          <p:pic>
            <p:nvPicPr>
              <p:cNvPr id="214019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62000" y="2209800"/>
                <a:ext cx="1700212" cy="1252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7" name="Straight Arrow Connector 6"/>
              <p:cNvCxnSpPr/>
              <p:nvPr/>
            </p:nvCxnSpPr>
            <p:spPr>
              <a:xfrm rot="16200000" flipH="1">
                <a:off x="1524000" y="2084696"/>
                <a:ext cx="228600" cy="2286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 flipV="1">
                <a:off x="1524000" y="3505200"/>
                <a:ext cx="304800" cy="2286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Rectangle 11"/>
            <p:cNvSpPr/>
            <p:nvPr/>
          </p:nvSpPr>
          <p:spPr bwMode="auto">
            <a:xfrm>
              <a:off x="457200" y="1897040"/>
              <a:ext cx="25908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dirty="0" smtClean="0">
                  <a:solidFill>
                    <a:schemeClr val="accent2"/>
                  </a:solidFill>
                  <a:latin typeface="+mn-lt"/>
                </a:rPr>
                <a:t>Sample Temperature</a:t>
              </a:r>
              <a:endParaRPr lang="en-US" dirty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2000" y="3962400"/>
              <a:ext cx="14478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dirty="0" smtClean="0">
                  <a:solidFill>
                    <a:schemeClr val="accent2"/>
                  </a:solidFill>
                  <a:latin typeface="+mn-lt"/>
                </a:rPr>
                <a:t>Viscosity</a:t>
              </a:r>
              <a:endParaRPr lang="en-US" dirty="0">
                <a:solidFill>
                  <a:schemeClr val="accent2"/>
                </a:solidFill>
                <a:latin typeface="+mn-lt"/>
              </a:endParaRPr>
            </a:p>
          </p:txBody>
        </p:sp>
      </p:grpSp>
      <p:pic>
        <p:nvPicPr>
          <p:cNvPr id="16" name="Picture 15" descr="s2_EIN_rrp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00" y="857250"/>
            <a:ext cx="3403283" cy="6000750"/>
          </a:xfrm>
          <a:prstGeom prst="rect">
            <a:avLst/>
          </a:prstGeom>
        </p:spPr>
      </p:pic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533400" y="3789164"/>
            <a:ext cx="4572000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3206750" algn="l"/>
                <a:tab pos="4230688" algn="l"/>
              </a:tabLst>
            </a:pPr>
            <a:endParaRPr lang="en-US" b="1" dirty="0" smtClean="0">
              <a:solidFill>
                <a:schemeClr val="accent2"/>
              </a:solidFill>
            </a:endParaRPr>
          </a:p>
          <a:p>
            <a:pPr>
              <a:tabLst>
                <a:tab pos="4230688" algn="l"/>
              </a:tabLst>
            </a:pPr>
            <a:r>
              <a:rPr lang="en-US" dirty="0" smtClean="0">
                <a:solidFill>
                  <a:schemeClr val="accent2"/>
                </a:solidFill>
              </a:rPr>
              <a:t>and uncertainties in </a:t>
            </a:r>
          </a:p>
          <a:p>
            <a:pPr>
              <a:tabLst>
                <a:tab pos="4230688" algn="l"/>
              </a:tabLst>
            </a:pPr>
            <a:endParaRPr lang="en-US" sz="800" dirty="0" smtClean="0">
              <a:solidFill>
                <a:schemeClr val="accent2"/>
              </a:solidFill>
            </a:endParaRPr>
          </a:p>
          <a:p>
            <a:pPr>
              <a:tabLst>
                <a:tab pos="4230688" algn="l"/>
              </a:tabLst>
            </a:pPr>
            <a:r>
              <a:rPr lang="en-US" dirty="0" smtClean="0">
                <a:solidFill>
                  <a:schemeClr val="accent2"/>
                </a:solidFill>
              </a:rPr>
              <a:t>Thickness </a:t>
            </a:r>
            <a:r>
              <a:rPr lang="en-US" dirty="0">
                <a:solidFill>
                  <a:schemeClr val="accent2"/>
                </a:solidFill>
              </a:rPr>
              <a:t>of hydration </a:t>
            </a:r>
            <a:r>
              <a:rPr lang="en-US" dirty="0" smtClean="0">
                <a:solidFill>
                  <a:schemeClr val="accent2"/>
                </a:solidFill>
              </a:rPr>
              <a:t>layer</a:t>
            </a:r>
          </a:p>
          <a:p>
            <a:pPr>
              <a:tabLst>
                <a:tab pos="3206750" algn="l"/>
                <a:tab pos="4230688" algn="l"/>
              </a:tabLst>
            </a:pPr>
            <a:endParaRPr lang="en-US" dirty="0" smtClean="0">
              <a:solidFill>
                <a:schemeClr val="accent2"/>
              </a:solidFill>
            </a:endParaRPr>
          </a:p>
          <a:p>
            <a:pPr>
              <a:tabLst>
                <a:tab pos="3206750" algn="l"/>
                <a:tab pos="4230688" algn="l"/>
              </a:tabLst>
            </a:pPr>
            <a:r>
              <a:rPr lang="en-US" dirty="0" smtClean="0">
                <a:solidFill>
                  <a:schemeClr val="accent2"/>
                </a:solidFill>
              </a:rPr>
              <a:t> Could be compensated by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  adjustment of setup for </a:t>
            </a:r>
          </a:p>
          <a:p>
            <a:pPr>
              <a:tabLst>
                <a:tab pos="3206750" algn="l"/>
                <a:tab pos="4230688" algn="l"/>
              </a:tabLst>
            </a:pPr>
            <a:endParaRPr lang="en-US" sz="800" dirty="0" smtClean="0">
              <a:solidFill>
                <a:schemeClr val="accent2"/>
              </a:solidFill>
            </a:endParaRPr>
          </a:p>
          <a:p>
            <a:pPr>
              <a:tabLst>
                <a:tab pos="3206750" algn="l"/>
                <a:tab pos="4230688" algn="l"/>
              </a:tabLst>
            </a:pPr>
            <a:r>
              <a:rPr lang="en-US" b="1" i="1" dirty="0" smtClean="0">
                <a:solidFill>
                  <a:schemeClr val="accent2"/>
                </a:solidFill>
              </a:rPr>
              <a:t>Apparent</a:t>
            </a:r>
            <a:r>
              <a:rPr lang="en-US" dirty="0" smtClean="0">
                <a:solidFill>
                  <a:schemeClr val="accent2"/>
                </a:solidFill>
              </a:rPr>
              <a:t>  “experimental ” </a:t>
            </a:r>
            <a:r>
              <a:rPr lang="en-US" b="1" i="1" dirty="0" smtClean="0">
                <a:solidFill>
                  <a:schemeClr val="accent2"/>
                </a:solidFill>
              </a:rPr>
              <a:t>temperature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425450"/>
            <a:ext cx="9094788" cy="5899150"/>
            <a:chOff x="0" y="425450"/>
            <a:chExt cx="9094788" cy="5899150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0" y="425450"/>
              <a:ext cx="9094788" cy="5137150"/>
              <a:chOff x="0" y="425450"/>
              <a:chExt cx="9095232" cy="5137150"/>
            </a:xfrm>
          </p:grpSpPr>
          <p:sp>
            <p:nvSpPr>
              <p:cNvPr id="35846" name="Text Box 2"/>
              <p:cNvSpPr txBox="1">
                <a:spLocks noChangeArrowheads="1"/>
              </p:cNvSpPr>
              <p:nvPr/>
            </p:nvSpPr>
            <p:spPr bwMode="auto">
              <a:xfrm>
                <a:off x="288925" y="425450"/>
                <a:ext cx="402533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accent2"/>
                    </a:solidFill>
                    <a:latin typeface="Arial Black" pitchFamily="34" charset="0"/>
                  </a:rPr>
                  <a:t>Effect of temperature </a:t>
                </a:r>
                <a:r>
                  <a:rPr lang="en-US" dirty="0" smtClean="0">
                    <a:solidFill>
                      <a:schemeClr val="accent2"/>
                    </a:solidFill>
                    <a:latin typeface="Arial Black" pitchFamily="34" charset="0"/>
                  </a:rPr>
                  <a:t>settings</a:t>
                </a:r>
                <a:endParaRPr lang="en-US" dirty="0">
                  <a:solidFill>
                    <a:schemeClr val="accent2"/>
                  </a:solidFill>
                  <a:latin typeface="Arial Black" pitchFamily="34" charset="0"/>
                </a:endParaRPr>
              </a:p>
            </p:txBody>
          </p:sp>
          <p:pic>
            <p:nvPicPr>
              <p:cNvPr id="35847" name="Picture 5" descr="Chi2avep.JPG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267200" y="1831848"/>
                <a:ext cx="4828032" cy="37307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848" name="Picture 4" descr="avEn.JPG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1831848"/>
                <a:ext cx="4828032" cy="37307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5844" name="TextBox 9"/>
            <p:cNvSpPr txBox="1">
              <a:spLocks noChangeArrowheads="1"/>
            </p:cNvSpPr>
            <p:nvPr/>
          </p:nvSpPr>
          <p:spPr bwMode="auto">
            <a:xfrm>
              <a:off x="421944" y="1002268"/>
              <a:ext cx="408958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tabLst>
                  <a:tab pos="3206750" algn="l"/>
                  <a:tab pos="4230688" algn="l"/>
                </a:tabLst>
              </a:pPr>
              <a:r>
                <a:rPr lang="en-US" dirty="0" smtClean="0">
                  <a:solidFill>
                    <a:schemeClr val="accent2"/>
                  </a:solidFill>
                </a:rPr>
                <a:t>Nominal </a:t>
              </a:r>
              <a:r>
                <a:rPr lang="en-US" dirty="0">
                  <a:solidFill>
                    <a:schemeClr val="accent2"/>
                  </a:solidFill>
                </a:rPr>
                <a:t>temperature:	313 K</a:t>
              </a:r>
            </a:p>
            <a:p>
              <a:pPr>
                <a:tabLst>
                  <a:tab pos="3206750" algn="l"/>
                  <a:tab pos="4230688" algn="l"/>
                </a:tabLst>
              </a:pPr>
              <a:r>
                <a:rPr lang="en-US" dirty="0">
                  <a:solidFill>
                    <a:schemeClr val="accent2"/>
                  </a:solidFill>
                </a:rPr>
                <a:t>Temperature of the minimum:	316 K </a:t>
              </a:r>
            </a:p>
          </p:txBody>
        </p:sp>
        <p:sp>
          <p:nvSpPr>
            <p:cNvPr id="35845" name="TextBox 9"/>
            <p:cNvSpPr txBox="1">
              <a:spLocks noChangeArrowheads="1"/>
            </p:cNvSpPr>
            <p:nvPr/>
          </p:nvSpPr>
          <p:spPr bwMode="auto">
            <a:xfrm>
              <a:off x="762000" y="5678269"/>
              <a:ext cx="77724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tabLst>
                  <a:tab pos="3206750" algn="l"/>
                  <a:tab pos="4230688" algn="l"/>
                </a:tabLst>
              </a:pPr>
              <a:r>
                <a:rPr lang="en-US" dirty="0">
                  <a:solidFill>
                    <a:schemeClr val="accent2"/>
                  </a:solidFill>
                </a:rPr>
                <a:t>Uncertainties in </a:t>
              </a:r>
            </a:p>
            <a:p>
              <a:pPr>
                <a:tabLst>
                  <a:tab pos="3206750" algn="l"/>
                  <a:tab pos="4230688" algn="l"/>
                </a:tabLst>
              </a:pPr>
              <a:r>
                <a:rPr lang="en-US" dirty="0">
                  <a:solidFill>
                    <a:schemeClr val="accent2"/>
                  </a:solidFill>
                </a:rPr>
                <a:t>thickness of hydration layer, sample temperature, and sample viscosity  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7010400" y="381000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Example of EIN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425450"/>
            <a:ext cx="9094788" cy="5899150"/>
            <a:chOff x="0" y="425450"/>
            <a:chExt cx="9094788" cy="5899150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0" y="425450"/>
              <a:ext cx="9094788" cy="5137150"/>
              <a:chOff x="0" y="425450"/>
              <a:chExt cx="9095232" cy="5137150"/>
            </a:xfrm>
          </p:grpSpPr>
          <p:sp>
            <p:nvSpPr>
              <p:cNvPr id="36870" name="Text Box 2"/>
              <p:cNvSpPr txBox="1">
                <a:spLocks noChangeArrowheads="1"/>
              </p:cNvSpPr>
              <p:nvPr/>
            </p:nvSpPr>
            <p:spPr bwMode="auto">
              <a:xfrm>
                <a:off x="288925" y="425450"/>
                <a:ext cx="402533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accent2"/>
                    </a:solidFill>
                    <a:latin typeface="Arial Black" pitchFamily="34" charset="0"/>
                  </a:rPr>
                  <a:t>Effect of temperature </a:t>
                </a:r>
                <a:r>
                  <a:rPr lang="en-US" dirty="0" smtClean="0">
                    <a:solidFill>
                      <a:schemeClr val="accent2"/>
                    </a:solidFill>
                    <a:latin typeface="Arial Black" pitchFamily="34" charset="0"/>
                  </a:rPr>
                  <a:t>settings</a:t>
                </a:r>
                <a:endParaRPr lang="en-US" dirty="0">
                  <a:solidFill>
                    <a:schemeClr val="accent2"/>
                  </a:solidFill>
                  <a:latin typeface="Arial Black" pitchFamily="34" charset="0"/>
                </a:endParaRPr>
              </a:p>
            </p:txBody>
          </p:sp>
          <p:pic>
            <p:nvPicPr>
              <p:cNvPr id="36871" name="Picture 10" descr="Chi2avep_op.JPG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267200" y="1831848"/>
                <a:ext cx="4828032" cy="37307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872" name="Picture 11" descr="avEn_op.JPG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1831848"/>
                <a:ext cx="4828032" cy="37307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6868" name="TextBox 9"/>
            <p:cNvSpPr txBox="1">
              <a:spLocks noChangeArrowheads="1"/>
            </p:cNvSpPr>
            <p:nvPr/>
          </p:nvSpPr>
          <p:spPr bwMode="auto">
            <a:xfrm>
              <a:off x="421944" y="1002268"/>
              <a:ext cx="826001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tabLst>
                  <a:tab pos="3206750" algn="l"/>
                  <a:tab pos="4230688" algn="l"/>
                </a:tabLst>
              </a:pPr>
              <a:r>
                <a:rPr lang="en-US" dirty="0" smtClean="0">
                  <a:solidFill>
                    <a:schemeClr val="accent2"/>
                  </a:solidFill>
                </a:rPr>
                <a:t>Nominal </a:t>
              </a:r>
              <a:r>
                <a:rPr lang="en-US" dirty="0">
                  <a:solidFill>
                    <a:schemeClr val="accent2"/>
                  </a:solidFill>
                </a:rPr>
                <a:t>temperature:	313 K	Optimized Temperature: </a:t>
              </a:r>
              <a:r>
                <a:rPr lang="en-US" dirty="0">
                  <a:solidFill>
                    <a:srgbClr val="FF0000"/>
                  </a:solidFill>
                </a:rPr>
                <a:t>315.3 ± 0.5</a:t>
              </a:r>
              <a:r>
                <a:rPr lang="en-US" dirty="0">
                  <a:solidFill>
                    <a:schemeClr val="accent2"/>
                  </a:solidFill>
                </a:rPr>
                <a:t>  </a:t>
              </a:r>
            </a:p>
            <a:p>
              <a:pPr>
                <a:tabLst>
                  <a:tab pos="3206750" algn="l"/>
                  <a:tab pos="4230688" algn="l"/>
                </a:tabLst>
              </a:pPr>
              <a:r>
                <a:rPr lang="en-US" dirty="0">
                  <a:solidFill>
                    <a:schemeClr val="accent2"/>
                  </a:solidFill>
                </a:rPr>
                <a:t>Temperature of the minimum:	316 K </a:t>
              </a:r>
            </a:p>
          </p:txBody>
        </p:sp>
        <p:sp>
          <p:nvSpPr>
            <p:cNvPr id="36869" name="TextBox 9"/>
            <p:cNvSpPr txBox="1">
              <a:spLocks noChangeArrowheads="1"/>
            </p:cNvSpPr>
            <p:nvPr/>
          </p:nvSpPr>
          <p:spPr bwMode="auto">
            <a:xfrm>
              <a:off x="762000" y="5678269"/>
              <a:ext cx="77724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tabLst>
                  <a:tab pos="3206750" algn="l"/>
                  <a:tab pos="4230688" algn="l"/>
                </a:tabLst>
              </a:pPr>
              <a:r>
                <a:rPr lang="en-US" dirty="0">
                  <a:solidFill>
                    <a:schemeClr val="accent2"/>
                  </a:solidFill>
                </a:rPr>
                <a:t>Uncertainties in </a:t>
              </a:r>
            </a:p>
            <a:p>
              <a:pPr>
                <a:tabLst>
                  <a:tab pos="3206750" algn="l"/>
                  <a:tab pos="4230688" algn="l"/>
                </a:tabLst>
              </a:pPr>
              <a:r>
                <a:rPr lang="en-US" dirty="0">
                  <a:solidFill>
                    <a:schemeClr val="accent2"/>
                  </a:solidFill>
                </a:rPr>
                <a:t>thickness of hydration layer, sample temperature, and sample viscosity  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7010400" y="381000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Example of EIN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62184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Experimental observables and protein motions</a:t>
            </a:r>
            <a:r>
              <a:rPr lang="en-US" dirty="0" smtClean="0">
                <a:solidFill>
                  <a:schemeClr val="accent2"/>
                </a:solidFill>
                <a:latin typeface="+mn-lt"/>
              </a:rPr>
              <a:t>  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685800" y="1447800"/>
            <a:ext cx="3532496" cy="3407166"/>
            <a:chOff x="685800" y="1447800"/>
            <a:chExt cx="3532496" cy="3407166"/>
          </a:xfrm>
        </p:grpSpPr>
        <p:pic>
          <p:nvPicPr>
            <p:cNvPr id="164872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3000" y="2209800"/>
              <a:ext cx="580073" cy="573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873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07744" y="3505200"/>
              <a:ext cx="586740" cy="553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Rectangle 36"/>
            <p:cNvSpPr/>
            <p:nvPr/>
          </p:nvSpPr>
          <p:spPr>
            <a:xfrm>
              <a:off x="685800" y="1447800"/>
              <a:ext cx="35052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000" dirty="0" smtClean="0">
                  <a:solidFill>
                    <a:schemeClr val="accent2"/>
                  </a:solidFill>
                </a:rPr>
                <a:t>Longitudinal relaxation rate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13096" y="4454856"/>
              <a:ext cx="35052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000" dirty="0" smtClean="0">
                  <a:solidFill>
                    <a:schemeClr val="accent2"/>
                  </a:solidFill>
                </a:rPr>
                <a:t>Transverse relaxation rate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828800" y="2057400"/>
            <a:ext cx="4572000" cy="1524000"/>
            <a:chOff x="1828800" y="2057400"/>
            <a:chExt cx="4572000" cy="1524000"/>
          </a:xfrm>
        </p:grpSpPr>
        <p:grpSp>
          <p:nvGrpSpPr>
            <p:cNvPr id="41" name="Group 40"/>
            <p:cNvGrpSpPr/>
            <p:nvPr/>
          </p:nvGrpSpPr>
          <p:grpSpPr>
            <a:xfrm>
              <a:off x="2743200" y="2057400"/>
              <a:ext cx="3657600" cy="1027748"/>
              <a:chOff x="2743200" y="2057400"/>
              <a:chExt cx="3657600" cy="1027748"/>
            </a:xfrm>
          </p:grpSpPr>
          <p:pic>
            <p:nvPicPr>
              <p:cNvPr id="164874" name="Picture 1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743200" y="2438400"/>
                <a:ext cx="1080135" cy="646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" name="Rectangle 38"/>
              <p:cNvSpPr/>
              <p:nvPr/>
            </p:nvSpPr>
            <p:spPr>
              <a:xfrm>
                <a:off x="4191000" y="2057400"/>
                <a:ext cx="220980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 dirty="0" smtClean="0">
                    <a:solidFill>
                      <a:schemeClr val="accent2"/>
                    </a:solidFill>
                  </a:rPr>
                  <a:t>Spectral density</a:t>
                </a:r>
              </a:p>
            </p:txBody>
          </p:sp>
        </p:grpSp>
        <p:cxnSp>
          <p:nvCxnSpPr>
            <p:cNvPr id="47" name="Straight Arrow Connector 46"/>
            <p:cNvCxnSpPr/>
            <p:nvPr/>
          </p:nvCxnSpPr>
          <p:spPr>
            <a:xfrm rot="10800000">
              <a:off x="1905000" y="2514600"/>
              <a:ext cx="609600" cy="1524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rot="10800000" flipV="1">
              <a:off x="1828800" y="3048000"/>
              <a:ext cx="838200" cy="5334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3886200" y="3048000"/>
            <a:ext cx="4724400" cy="1927086"/>
            <a:chOff x="3886200" y="3048000"/>
            <a:chExt cx="4724400" cy="1927086"/>
          </a:xfrm>
        </p:grpSpPr>
        <p:grpSp>
          <p:nvGrpSpPr>
            <p:cNvPr id="56" name="Group 55"/>
            <p:cNvGrpSpPr/>
            <p:nvPr/>
          </p:nvGrpSpPr>
          <p:grpSpPr>
            <a:xfrm>
              <a:off x="3886200" y="3048000"/>
              <a:ext cx="4724400" cy="1927086"/>
              <a:chOff x="3886200" y="3048000"/>
              <a:chExt cx="4724400" cy="1927086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5791200" y="4267200"/>
                <a:ext cx="281940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 dirty="0" smtClean="0">
                    <a:solidFill>
                      <a:schemeClr val="accent2"/>
                    </a:solidFill>
                  </a:rPr>
                  <a:t>Orientation </a:t>
                </a:r>
              </a:p>
              <a:p>
                <a:pPr algn="just"/>
                <a:r>
                  <a:rPr lang="en-US" sz="2000" dirty="0" smtClean="0">
                    <a:solidFill>
                      <a:schemeClr val="accent2"/>
                    </a:solidFill>
                  </a:rPr>
                  <a:t>correlation function </a:t>
                </a:r>
              </a:p>
            </p:txBody>
          </p:sp>
          <p:cxnSp>
            <p:nvCxnSpPr>
              <p:cNvPr id="54" name="Straight Arrow Connector 53"/>
              <p:cNvCxnSpPr/>
              <p:nvPr/>
            </p:nvCxnSpPr>
            <p:spPr>
              <a:xfrm rot="10800000">
                <a:off x="3886200" y="3048000"/>
                <a:ext cx="533400" cy="3048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64876" name="Picture 1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72000" y="3505200"/>
              <a:ext cx="4006215" cy="537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 bwMode="auto">
          <a:xfrm>
            <a:off x="1295400" y="1752600"/>
            <a:ext cx="6781800" cy="3352800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38872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“Errors” in experimental data</a:t>
            </a:r>
          </a:p>
        </p:txBody>
      </p:sp>
      <p:sp>
        <p:nvSpPr>
          <p:cNvPr id="2140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24000" y="2133600"/>
            <a:ext cx="6372578" cy="23544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 indent="-109538">
              <a:tabLst>
                <a:tab pos="4230688" algn="l"/>
              </a:tabLst>
            </a:pPr>
            <a:r>
              <a:rPr lang="en-US" sz="2100" b="1" dirty="0" smtClean="0">
                <a:solidFill>
                  <a:schemeClr val="accent2"/>
                </a:solidFill>
              </a:rPr>
              <a:t>Possible reasons for errors in experimental data</a:t>
            </a:r>
          </a:p>
          <a:p>
            <a:pPr marL="109538" indent="177800">
              <a:tabLst>
                <a:tab pos="4230688" algn="l"/>
              </a:tabLst>
            </a:pPr>
            <a:endParaRPr lang="en-US" sz="2100" dirty="0" smtClean="0">
              <a:solidFill>
                <a:schemeClr val="accent2"/>
              </a:solidFill>
            </a:endParaRPr>
          </a:p>
          <a:p>
            <a:pPr marL="109538" indent="177800">
              <a:buFont typeface="Arial" pitchFamily="34" charset="0"/>
              <a:buChar char="•"/>
              <a:tabLst>
                <a:tab pos="4230688" algn="l"/>
              </a:tabLst>
            </a:pPr>
            <a:r>
              <a:rPr lang="en-US" sz="2100" dirty="0" smtClean="0">
                <a:solidFill>
                  <a:schemeClr val="accent2"/>
                </a:solidFill>
              </a:rPr>
              <a:t>Internal motions</a:t>
            </a:r>
          </a:p>
          <a:p>
            <a:pPr marL="109538" indent="177800">
              <a:buFont typeface="Arial" pitchFamily="34" charset="0"/>
              <a:buChar char="•"/>
              <a:tabLst>
                <a:tab pos="4230688" algn="l"/>
              </a:tabLst>
            </a:pPr>
            <a:endParaRPr lang="en-US" sz="2100" dirty="0" smtClean="0">
              <a:solidFill>
                <a:schemeClr val="accent2"/>
              </a:solidFill>
            </a:endParaRPr>
          </a:p>
          <a:p>
            <a:pPr marL="109538" indent="177800">
              <a:buFont typeface="Arial" pitchFamily="34" charset="0"/>
              <a:buChar char="•"/>
              <a:tabLst>
                <a:tab pos="4230688" algn="l"/>
              </a:tabLst>
            </a:pPr>
            <a:r>
              <a:rPr lang="en-US" sz="2100" dirty="0" smtClean="0">
                <a:solidFill>
                  <a:schemeClr val="accent2"/>
                </a:solidFill>
              </a:rPr>
              <a:t>Errors in domain structure (for docking)</a:t>
            </a:r>
          </a:p>
          <a:p>
            <a:pPr marL="109538" indent="177800">
              <a:buFont typeface="Arial" pitchFamily="34" charset="0"/>
              <a:buChar char="•"/>
              <a:tabLst>
                <a:tab pos="4230688" algn="l"/>
              </a:tabLst>
            </a:pPr>
            <a:endParaRPr lang="en-US" sz="2100" dirty="0" smtClean="0">
              <a:solidFill>
                <a:schemeClr val="accent2"/>
              </a:solidFill>
            </a:endParaRPr>
          </a:p>
          <a:p>
            <a:pPr marL="109538" indent="177800">
              <a:buFont typeface="Arial" pitchFamily="34" charset="0"/>
              <a:buChar char="•"/>
              <a:tabLst>
                <a:tab pos="4230688" algn="l"/>
              </a:tabLst>
            </a:pPr>
            <a:r>
              <a:rPr lang="en-US" sz="2100" dirty="0" smtClean="0">
                <a:solidFill>
                  <a:schemeClr val="accent2"/>
                </a:solidFill>
              </a:rPr>
              <a:t>Systematic and random errors in data acquisition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3887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“Errors” in experimental data</a:t>
            </a:r>
          </a:p>
          <a:p>
            <a:endParaRPr lang="en-US" sz="600" dirty="0" smtClean="0">
              <a:solidFill>
                <a:schemeClr val="accent2"/>
              </a:solidFill>
              <a:latin typeface="Arial Black" pitchFamily="34" charset="0"/>
            </a:endParaRPr>
          </a:p>
        </p:txBody>
      </p:sp>
      <p:sp>
        <p:nvSpPr>
          <p:cNvPr id="2140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 descr="filt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6152" y="1417320"/>
            <a:ext cx="7040880" cy="544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3887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“Errors” in experimental data</a:t>
            </a:r>
          </a:p>
          <a:p>
            <a:endParaRPr lang="en-US" sz="600" dirty="0" smtClean="0">
              <a:solidFill>
                <a:schemeClr val="accent2"/>
              </a:solidFill>
              <a:latin typeface="Arial Black" pitchFamily="34" charset="0"/>
            </a:endParaRPr>
          </a:p>
        </p:txBody>
      </p:sp>
      <p:sp>
        <p:nvSpPr>
          <p:cNvPr id="2140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 descr="Bad_points_Cor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0800" y="1143000"/>
            <a:ext cx="394335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lt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6152" y="1417320"/>
            <a:ext cx="7040880" cy="5442600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388721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“Errors” in experimental data</a:t>
            </a:r>
          </a:p>
          <a:p>
            <a:endParaRPr lang="en-US" sz="600" dirty="0" smtClean="0">
              <a:solidFill>
                <a:schemeClr val="accent2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chemeClr val="accent2"/>
                </a:solidFill>
                <a:latin typeface="+mj-lt"/>
              </a:rPr>
              <a:t>  Iterative pre-filtering procedure</a:t>
            </a:r>
          </a:p>
          <a:p>
            <a:endParaRPr lang="en-US" dirty="0" smtClean="0">
              <a:solidFill>
                <a:schemeClr val="accent2"/>
              </a:solidFill>
              <a:latin typeface="Arial Black" pitchFamily="34" charset="0"/>
            </a:endParaRPr>
          </a:p>
        </p:txBody>
      </p:sp>
      <p:sp>
        <p:nvSpPr>
          <p:cNvPr id="2140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648200" y="381000"/>
            <a:ext cx="4495800" cy="1179731"/>
            <a:chOff x="4648200" y="381000"/>
            <a:chExt cx="4495800" cy="1179731"/>
          </a:xfrm>
        </p:grpSpPr>
        <p:pic>
          <p:nvPicPr>
            <p:cNvPr id="15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66848" y="1183944"/>
              <a:ext cx="426720" cy="354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Group 13"/>
            <p:cNvGrpSpPr/>
            <p:nvPr/>
          </p:nvGrpSpPr>
          <p:grpSpPr>
            <a:xfrm>
              <a:off x="4648200" y="381000"/>
              <a:ext cx="4495800" cy="1179731"/>
              <a:chOff x="4648200" y="381000"/>
              <a:chExt cx="4495800" cy="1179731"/>
            </a:xfrm>
          </p:grpSpPr>
          <p:pic>
            <p:nvPicPr>
              <p:cNvPr id="16" name="Picture 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800600" y="381000"/>
                <a:ext cx="3227070" cy="3886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4648200" y="914400"/>
                <a:ext cx="44958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3206750" algn="l"/>
                    <a:tab pos="4230688" algn="l"/>
                  </a:tabLst>
                </a:pPr>
                <a:r>
                  <a:rPr lang="en-US" dirty="0" smtClean="0">
                    <a:solidFill>
                      <a:schemeClr val="accent2"/>
                    </a:solidFill>
                  </a:rPr>
                  <a:t>Rule out the data point with the largest absolute deviation</a:t>
                </a:r>
                <a:endParaRPr lang="en-US" dirty="0">
                  <a:solidFill>
                    <a:schemeClr val="accent2"/>
                  </a:solidFill>
                </a:endParaRPr>
              </a:p>
            </p:txBody>
          </p:sp>
        </p:grpSp>
      </p:grpSp>
      <p:sp>
        <p:nvSpPr>
          <p:cNvPr id="18" name="Oval 17"/>
          <p:cNvSpPr/>
          <p:nvPr/>
        </p:nvSpPr>
        <p:spPr>
          <a:xfrm>
            <a:off x="3513160" y="1918648"/>
            <a:ext cx="381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388721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“Errors” in experimental data</a:t>
            </a:r>
          </a:p>
          <a:p>
            <a:endParaRPr lang="en-US" sz="600" dirty="0" smtClean="0">
              <a:solidFill>
                <a:schemeClr val="accent2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chemeClr val="accent2"/>
                </a:solidFill>
                <a:latin typeface="+mj-lt"/>
              </a:rPr>
              <a:t>  Iterative pre-filtering procedure</a:t>
            </a:r>
          </a:p>
          <a:p>
            <a:endParaRPr lang="en-US" dirty="0" smtClean="0">
              <a:solidFill>
                <a:schemeClr val="accent2"/>
              </a:solidFill>
              <a:latin typeface="Arial Black" pitchFamily="34" charset="0"/>
            </a:endParaRPr>
          </a:p>
        </p:txBody>
      </p:sp>
      <p:sp>
        <p:nvSpPr>
          <p:cNvPr id="2140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 descr="filt_m_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6152" y="1417320"/>
            <a:ext cx="7040880" cy="5442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648200" y="381000"/>
            <a:ext cx="4495800" cy="1179731"/>
            <a:chOff x="4648200" y="381000"/>
            <a:chExt cx="4495800" cy="1179731"/>
          </a:xfrm>
        </p:grpSpPr>
        <p:pic>
          <p:nvPicPr>
            <p:cNvPr id="222209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66848" y="1183944"/>
              <a:ext cx="426720" cy="354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3"/>
            <p:cNvGrpSpPr/>
            <p:nvPr/>
          </p:nvGrpSpPr>
          <p:grpSpPr>
            <a:xfrm>
              <a:off x="4648200" y="381000"/>
              <a:ext cx="4495800" cy="1179731"/>
              <a:chOff x="4648200" y="381000"/>
              <a:chExt cx="4495800" cy="1179731"/>
            </a:xfrm>
          </p:grpSpPr>
          <p:pic>
            <p:nvPicPr>
              <p:cNvPr id="7" name="Picture 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800600" y="381000"/>
                <a:ext cx="3227070" cy="3886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4648200" y="914400"/>
                <a:ext cx="44958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3206750" algn="l"/>
                    <a:tab pos="4230688" algn="l"/>
                  </a:tabLst>
                </a:pPr>
                <a:r>
                  <a:rPr lang="en-US" dirty="0" smtClean="0">
                    <a:solidFill>
                      <a:schemeClr val="accent2"/>
                    </a:solidFill>
                  </a:rPr>
                  <a:t>Rule out the data point with the largest absolute deviation</a:t>
                </a:r>
                <a:endParaRPr lang="en-US" dirty="0">
                  <a:solidFill>
                    <a:schemeClr val="accent2"/>
                  </a:solidFill>
                </a:endParaRPr>
              </a:p>
            </p:txBody>
          </p:sp>
        </p:grpSp>
      </p:grpSp>
      <p:sp>
        <p:nvSpPr>
          <p:cNvPr id="13" name="Rectangle 12"/>
          <p:cNvSpPr/>
          <p:nvPr/>
        </p:nvSpPr>
        <p:spPr>
          <a:xfrm>
            <a:off x="6871648" y="1183944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accent2"/>
                </a:solidFill>
              </a:rPr>
              <a:t>iteratively</a:t>
            </a:r>
            <a:endParaRPr lang="en-US" b="1" i="1" dirty="0"/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filt3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6152" y="1417320"/>
            <a:ext cx="7040880" cy="5442600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388721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“Errors” in experimental data</a:t>
            </a:r>
          </a:p>
          <a:p>
            <a:endParaRPr lang="en-US" sz="600" dirty="0" smtClean="0">
              <a:solidFill>
                <a:schemeClr val="accent2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chemeClr val="accent2"/>
                </a:solidFill>
                <a:latin typeface="+mj-lt"/>
              </a:rPr>
              <a:t>  Iterative pre-filtering procedure</a:t>
            </a:r>
          </a:p>
          <a:p>
            <a:endParaRPr lang="en-US" dirty="0" smtClean="0">
              <a:solidFill>
                <a:schemeClr val="accent2"/>
              </a:solidFill>
              <a:latin typeface="Arial Black" pitchFamily="34" charset="0"/>
            </a:endParaRPr>
          </a:p>
        </p:txBody>
      </p:sp>
      <p:sp>
        <p:nvSpPr>
          <p:cNvPr id="2140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4724400" y="381000"/>
            <a:ext cx="3505200" cy="933450"/>
            <a:chOff x="4724400" y="381000"/>
            <a:chExt cx="3505200" cy="933450"/>
          </a:xfrm>
        </p:grpSpPr>
        <p:pic>
          <p:nvPicPr>
            <p:cNvPr id="214017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00600" y="381000"/>
              <a:ext cx="3227070" cy="388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24400" y="914400"/>
              <a:ext cx="65532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5486400" y="941696"/>
              <a:ext cx="2743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206750" algn="l"/>
                  <a:tab pos="4230688" algn="l"/>
                </a:tabLst>
              </a:pPr>
              <a:r>
                <a:rPr lang="en-US" dirty="0" smtClean="0">
                  <a:solidFill>
                    <a:schemeClr val="accent2"/>
                  </a:solidFill>
                </a:rPr>
                <a:t>standard deviation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3000" y="1447800"/>
            <a:ext cx="5410200" cy="369332"/>
            <a:chOff x="1143000" y="1447800"/>
            <a:chExt cx="5410200" cy="369332"/>
          </a:xfrm>
        </p:grpSpPr>
        <p:sp>
          <p:nvSpPr>
            <p:cNvPr id="8" name="Rectangle 7"/>
            <p:cNvSpPr/>
            <p:nvPr/>
          </p:nvSpPr>
          <p:spPr>
            <a:xfrm>
              <a:off x="1143000" y="1447800"/>
              <a:ext cx="5410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206750" algn="l"/>
                  <a:tab pos="4230688" algn="l"/>
                </a:tabLst>
              </a:pPr>
              <a:r>
                <a:rPr lang="en-US" dirty="0" smtClean="0">
                  <a:solidFill>
                    <a:schemeClr val="accent2"/>
                  </a:solidFill>
                </a:rPr>
                <a:t>Threshold             ~ 13% of the whole data set 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pic>
          <p:nvPicPr>
            <p:cNvPr id="214019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48552" y="1465258"/>
              <a:ext cx="590550" cy="300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5" name="Straight Connector 14"/>
          <p:cNvCxnSpPr/>
          <p:nvPr/>
        </p:nvCxnSpPr>
        <p:spPr>
          <a:xfrm>
            <a:off x="1219200" y="1828800"/>
            <a:ext cx="4724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388721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“Errors” in experimental data</a:t>
            </a:r>
          </a:p>
          <a:p>
            <a:endParaRPr lang="en-US" sz="600" dirty="0" smtClean="0">
              <a:solidFill>
                <a:schemeClr val="accent2"/>
              </a:solidFill>
              <a:latin typeface="Arial Black" pitchFamily="34" charset="0"/>
            </a:endParaRPr>
          </a:p>
          <a:p>
            <a:endParaRPr lang="en-US" dirty="0" smtClean="0">
              <a:solidFill>
                <a:schemeClr val="accent2"/>
              </a:solidFill>
              <a:latin typeface="Arial Black" pitchFamily="34" charset="0"/>
            </a:endParaRPr>
          </a:p>
        </p:txBody>
      </p:sp>
      <p:sp>
        <p:nvSpPr>
          <p:cNvPr id="2140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ounded Rectangular Callout 10"/>
          <p:cNvSpPr/>
          <p:nvPr/>
        </p:nvSpPr>
        <p:spPr bwMode="auto">
          <a:xfrm>
            <a:off x="1295400" y="1752600"/>
            <a:ext cx="6781800" cy="3352800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981200" y="2133600"/>
            <a:ext cx="55626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 smtClean="0">
                <a:solidFill>
                  <a:schemeClr val="accent2"/>
                </a:solidFill>
              </a:rPr>
              <a:t>Iterative pre-filtering procedure</a:t>
            </a:r>
          </a:p>
          <a:p>
            <a:r>
              <a:rPr lang="en-US" sz="2100" dirty="0" smtClean="0">
                <a:solidFill>
                  <a:schemeClr val="accent2"/>
                </a:solidFill>
              </a:rPr>
              <a:t>Generates constant list of outliers </a:t>
            </a:r>
          </a:p>
          <a:p>
            <a:endParaRPr lang="en-US" sz="1000" b="1" dirty="0" smtClean="0">
              <a:solidFill>
                <a:schemeClr val="accent2"/>
              </a:solidFill>
            </a:endParaRPr>
          </a:p>
          <a:p>
            <a:r>
              <a:rPr lang="en-US" sz="2100" b="1" i="1" dirty="0" smtClean="0">
                <a:solidFill>
                  <a:schemeClr val="accent2"/>
                </a:solidFill>
              </a:rPr>
              <a:t>Acceptable for docking</a:t>
            </a:r>
            <a:r>
              <a:rPr lang="en-US" sz="2100" dirty="0" smtClean="0">
                <a:solidFill>
                  <a:schemeClr val="accent2"/>
                </a:solidFill>
              </a:rPr>
              <a:t> applications when </a:t>
            </a:r>
            <a:br>
              <a:rPr lang="en-US" sz="2100" dirty="0" smtClean="0">
                <a:solidFill>
                  <a:schemeClr val="accent2"/>
                </a:solidFill>
              </a:rPr>
            </a:br>
            <a:r>
              <a:rPr lang="en-US" sz="2100" dirty="0" smtClean="0">
                <a:solidFill>
                  <a:schemeClr val="accent2"/>
                </a:solidFill>
              </a:rPr>
              <a:t>initial domain structures are known </a:t>
            </a:r>
          </a:p>
          <a:p>
            <a:endParaRPr lang="en-US" sz="1000" dirty="0" smtClean="0">
              <a:solidFill>
                <a:schemeClr val="accent2"/>
              </a:solidFill>
            </a:endParaRPr>
          </a:p>
          <a:p>
            <a:r>
              <a:rPr lang="en-US" sz="2100" dirty="0" smtClean="0">
                <a:solidFill>
                  <a:schemeClr val="accent2"/>
                </a:solidFill>
              </a:rPr>
              <a:t>But</a:t>
            </a:r>
          </a:p>
          <a:p>
            <a:endParaRPr lang="en-US" sz="1000" dirty="0" smtClean="0">
              <a:solidFill>
                <a:schemeClr val="accent2"/>
              </a:solidFill>
            </a:endParaRPr>
          </a:p>
          <a:p>
            <a:r>
              <a:rPr lang="en-US" sz="2100" b="1" i="1" dirty="0" smtClean="0">
                <a:solidFill>
                  <a:schemeClr val="accent2"/>
                </a:solidFill>
              </a:rPr>
              <a:t>Unacceptable  for structure determination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388721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“Errors” in experimental data</a:t>
            </a:r>
          </a:p>
          <a:p>
            <a:endParaRPr lang="en-US" sz="600" dirty="0" smtClean="0">
              <a:solidFill>
                <a:schemeClr val="accent2"/>
              </a:solidFill>
              <a:latin typeface="Arial Black" pitchFamily="34" charset="0"/>
            </a:endParaRPr>
          </a:p>
          <a:p>
            <a:endParaRPr lang="en-US" dirty="0" smtClean="0">
              <a:solidFill>
                <a:schemeClr val="accent2"/>
              </a:solidFill>
              <a:latin typeface="Arial Black" pitchFamily="34" charset="0"/>
            </a:endParaRPr>
          </a:p>
        </p:txBody>
      </p:sp>
      <p:sp>
        <p:nvSpPr>
          <p:cNvPr id="2140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par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1673813"/>
            <a:ext cx="4572000" cy="373638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404360" y="1371600"/>
            <a:ext cx="4358640" cy="4815840"/>
            <a:chOff x="4191000" y="1371600"/>
            <a:chExt cx="4358640" cy="4815840"/>
          </a:xfrm>
        </p:grpSpPr>
        <p:pic>
          <p:nvPicPr>
            <p:cNvPr id="21606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91000" y="1371600"/>
              <a:ext cx="971550" cy="335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606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96000" y="5396552"/>
              <a:ext cx="224790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6068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81600" y="5715000"/>
              <a:ext cx="3368040" cy="472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607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4552" y="1341120"/>
            <a:ext cx="2449830" cy="94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 rot="5400000">
            <a:off x="6349052" y="4283692"/>
            <a:ext cx="2057400" cy="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4471348" y="4305300"/>
            <a:ext cx="2057400" cy="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8924" y="425450"/>
            <a:ext cx="862647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“Errors” in experimental data                  </a:t>
            </a:r>
            <a:r>
              <a:rPr lang="en-US" dirty="0" smtClean="0">
                <a:solidFill>
                  <a:schemeClr val="accent2"/>
                </a:solidFill>
                <a:latin typeface="+mj-lt"/>
              </a:rPr>
              <a:t>Adaptive Filtering </a:t>
            </a:r>
          </a:p>
          <a:p>
            <a:endParaRPr lang="en-US" sz="600" dirty="0" smtClean="0">
              <a:solidFill>
                <a:schemeClr val="accent2"/>
              </a:solidFill>
              <a:latin typeface="Arial Black" pitchFamily="34" charset="0"/>
            </a:endParaRPr>
          </a:p>
          <a:p>
            <a:endParaRPr lang="en-US" dirty="0" smtClean="0">
              <a:solidFill>
                <a:schemeClr val="accent2"/>
              </a:solidFill>
              <a:latin typeface="Arial Black" pitchFamily="34" charset="0"/>
            </a:endParaRPr>
          </a:p>
        </p:txBody>
      </p:sp>
      <p:sp>
        <p:nvSpPr>
          <p:cNvPr id="2140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 descr="par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1673352"/>
            <a:ext cx="4572000" cy="373638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404360" y="1371600"/>
            <a:ext cx="4358640" cy="4815840"/>
            <a:chOff x="4191000" y="1371600"/>
            <a:chExt cx="4358640" cy="481584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91000" y="1371600"/>
              <a:ext cx="971550" cy="335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96000" y="5396552"/>
              <a:ext cx="224790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81600" y="5715000"/>
              <a:ext cx="3368040" cy="472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4020" name="Picture 4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1168" y="2819400"/>
            <a:ext cx="3608832" cy="792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2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4038600"/>
            <a:ext cx="2647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532434" y="5029200"/>
            <a:ext cx="2873706" cy="861788"/>
            <a:chOff x="532434" y="4460544"/>
            <a:chExt cx="2873706" cy="861788"/>
          </a:xfrm>
        </p:grpSpPr>
        <p:pic>
          <p:nvPicPr>
            <p:cNvPr id="214022" name="Picture 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32434" y="4465320"/>
              <a:ext cx="651510" cy="335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1219200" y="4460544"/>
              <a:ext cx="21082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tabLst>
                  <a:tab pos="3206750" algn="l"/>
                  <a:tab pos="4230688" algn="l"/>
                </a:tabLst>
              </a:pPr>
              <a:r>
                <a:rPr lang="en-US" dirty="0" smtClean="0">
                  <a:solidFill>
                    <a:schemeClr val="accent2"/>
                  </a:solidFill>
                </a:rPr>
                <a:t>standard deviation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pic>
          <p:nvPicPr>
            <p:cNvPr id="214023" name="Picture 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74344" y="4953000"/>
              <a:ext cx="40767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17"/>
            <p:cNvSpPr/>
            <p:nvPr/>
          </p:nvSpPr>
          <p:spPr>
            <a:xfrm>
              <a:off x="1066800" y="4953000"/>
              <a:ext cx="21723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tabLst>
                  <a:tab pos="3206750" algn="l"/>
                  <a:tab pos="4230688" algn="l"/>
                </a:tabLst>
              </a:pPr>
              <a:r>
                <a:rPr lang="en-US" dirty="0" smtClean="0">
                  <a:solidFill>
                    <a:schemeClr val="accent2"/>
                  </a:solidFill>
                </a:rPr>
                <a:t>mean for the set of 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pic>
          <p:nvPicPr>
            <p:cNvPr id="214024" name="Picture 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124200" y="5007592"/>
              <a:ext cx="281940" cy="278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4025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10400" y="2895600"/>
            <a:ext cx="701040" cy="32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26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05400" y="2893382"/>
            <a:ext cx="746760" cy="369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27" name="Picture 1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1368" y="1439840"/>
            <a:ext cx="2468880" cy="86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" name="Straight Connector 27"/>
          <p:cNvCxnSpPr/>
          <p:nvPr/>
        </p:nvCxnSpPr>
        <p:spPr>
          <a:xfrm>
            <a:off x="533400" y="4495800"/>
            <a:ext cx="2590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334000" y="838200"/>
            <a:ext cx="19812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8925" y="425451"/>
            <a:ext cx="58832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Structure determination of globular proteins</a:t>
            </a:r>
          </a:p>
        </p:txBody>
      </p:sp>
      <p:pic>
        <p:nvPicPr>
          <p:cNvPr id="3" name="Picture 2" descr="gb3_nrrp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054064"/>
            <a:ext cx="3657600" cy="4389120"/>
          </a:xfrm>
          <a:prstGeom prst="rect">
            <a:avLst/>
          </a:prstGeom>
        </p:spPr>
      </p:pic>
      <p:pic>
        <p:nvPicPr>
          <p:cNvPr id="4" name="Picture 3" descr="ub_nrrp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1097280"/>
            <a:ext cx="3657600" cy="43891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00600" y="1154668"/>
            <a:ext cx="373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accent2"/>
                </a:solidFill>
              </a:rPr>
              <a:t>Ubiquitin</a:t>
            </a:r>
            <a:r>
              <a:rPr lang="en-US" dirty="0" smtClean="0">
                <a:solidFill>
                  <a:schemeClr val="accent2"/>
                </a:solidFill>
              </a:rPr>
              <a:t>: </a:t>
            </a:r>
            <a:r>
              <a:rPr lang="en-US" dirty="0" err="1" smtClean="0">
                <a:solidFill>
                  <a:schemeClr val="accent2"/>
                </a:solidFill>
              </a:rPr>
              <a:t>b.b.C</a:t>
            </a:r>
            <a:r>
              <a:rPr lang="en-US" dirty="0" smtClean="0">
                <a:solidFill>
                  <a:schemeClr val="accent2"/>
                </a:solidFill>
                <a:sym typeface="Symbol"/>
              </a:rPr>
              <a:t> RMSD   3.5  [</a:t>
            </a:r>
            <a:r>
              <a:rPr lang="en-US" dirty="0" smtClean="0">
                <a:solidFill>
                  <a:schemeClr val="accent2"/>
                </a:solidFill>
                <a:latin typeface="Times New Roman"/>
                <a:cs typeface="Times New Roman"/>
                <a:sym typeface="Symbol"/>
              </a:rPr>
              <a:t>Å]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66559" y="1143000"/>
            <a:ext cx="3267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accent2"/>
                </a:solidFill>
              </a:rPr>
              <a:t>Gb</a:t>
            </a:r>
            <a:r>
              <a:rPr lang="en-US" dirty="0" smtClean="0">
                <a:solidFill>
                  <a:schemeClr val="accent2"/>
                </a:solidFill>
              </a:rPr>
              <a:t> 3: </a:t>
            </a:r>
            <a:r>
              <a:rPr lang="en-US" dirty="0" err="1" smtClean="0">
                <a:solidFill>
                  <a:schemeClr val="accent2"/>
                </a:solidFill>
              </a:rPr>
              <a:t>b.b.C</a:t>
            </a:r>
            <a:r>
              <a:rPr lang="en-US" dirty="0" smtClean="0">
                <a:solidFill>
                  <a:schemeClr val="accent2"/>
                </a:solidFill>
                <a:sym typeface="Symbol"/>
              </a:rPr>
              <a:t> RMSD   3.2  [</a:t>
            </a:r>
            <a:r>
              <a:rPr lang="en-US" dirty="0" smtClean="0">
                <a:solidFill>
                  <a:schemeClr val="accent2"/>
                </a:solidFill>
                <a:latin typeface="Times New Roman"/>
                <a:cs typeface="Times New Roman"/>
                <a:sym typeface="Symbol"/>
              </a:rPr>
              <a:t>Å]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3400" y="5029200"/>
            <a:ext cx="4427366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Experimental restraints</a:t>
            </a:r>
            <a:r>
              <a:rPr lang="en-US" dirty="0" smtClean="0">
                <a:solidFill>
                  <a:schemeClr val="accent2"/>
                </a:solidFill>
              </a:rPr>
              <a:t>:</a:t>
            </a:r>
          </a:p>
          <a:p>
            <a:endParaRPr lang="en-US" sz="300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Dihedral angles from TALOS+ predictions</a:t>
            </a:r>
          </a:p>
          <a:p>
            <a:endParaRPr lang="en-US" sz="300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Back Bone Hydrogen bonds connectivity</a:t>
            </a:r>
          </a:p>
          <a:p>
            <a:endParaRPr lang="en-US" dirty="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62184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Experimental observables and protein motions</a:t>
            </a:r>
            <a:r>
              <a:rPr lang="en-US" dirty="0" smtClean="0">
                <a:solidFill>
                  <a:schemeClr val="accent2"/>
                </a:solidFill>
                <a:latin typeface="+mn-lt"/>
              </a:rPr>
              <a:t>  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400800" y="838200"/>
            <a:ext cx="2095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Overall Rotations</a:t>
            </a: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463352" y="1219200"/>
            <a:ext cx="19812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ov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2200" y="1676400"/>
            <a:ext cx="4572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ub_rrp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5152" y="1097280"/>
            <a:ext cx="3657600" cy="4389120"/>
          </a:xfrm>
          <a:prstGeom prst="rect">
            <a:avLst/>
          </a:prstGeom>
        </p:spPr>
      </p:pic>
      <p:pic>
        <p:nvPicPr>
          <p:cNvPr id="10" name="Picture 9" descr="gb3_rrp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1051560"/>
            <a:ext cx="3657600" cy="4389120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8925" y="425451"/>
            <a:ext cx="58832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Structure determination of globular proteins</a:t>
            </a:r>
          </a:p>
        </p:txBody>
      </p:sp>
      <p:sp>
        <p:nvSpPr>
          <p:cNvPr id="7" name="Rectangle 6"/>
          <p:cNvSpPr/>
          <p:nvPr/>
        </p:nvSpPr>
        <p:spPr>
          <a:xfrm>
            <a:off x="4800600" y="1154668"/>
            <a:ext cx="373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accent2"/>
                </a:solidFill>
              </a:rPr>
              <a:t>Ubiquitin</a:t>
            </a:r>
            <a:r>
              <a:rPr lang="en-US" dirty="0" smtClean="0">
                <a:solidFill>
                  <a:schemeClr val="accent2"/>
                </a:solidFill>
              </a:rPr>
              <a:t>: </a:t>
            </a:r>
            <a:r>
              <a:rPr lang="en-US" dirty="0" err="1" smtClean="0">
                <a:solidFill>
                  <a:schemeClr val="accent2"/>
                </a:solidFill>
              </a:rPr>
              <a:t>b.b.C</a:t>
            </a:r>
            <a:r>
              <a:rPr lang="en-US" dirty="0" smtClean="0">
                <a:solidFill>
                  <a:schemeClr val="accent2"/>
                </a:solidFill>
                <a:sym typeface="Symbol"/>
              </a:rPr>
              <a:t> RMSD   1.8  [</a:t>
            </a:r>
            <a:r>
              <a:rPr lang="en-US" dirty="0" smtClean="0">
                <a:solidFill>
                  <a:schemeClr val="accent2"/>
                </a:solidFill>
                <a:latin typeface="Times New Roman"/>
                <a:cs typeface="Times New Roman"/>
                <a:sym typeface="Symbol"/>
              </a:rPr>
              <a:t>Å]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66559" y="1143000"/>
            <a:ext cx="3267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accent2"/>
                </a:solidFill>
              </a:rPr>
              <a:t>Gb</a:t>
            </a:r>
            <a:r>
              <a:rPr lang="en-US" dirty="0" smtClean="0">
                <a:solidFill>
                  <a:schemeClr val="accent2"/>
                </a:solidFill>
              </a:rPr>
              <a:t> 3: </a:t>
            </a:r>
            <a:r>
              <a:rPr lang="en-US" dirty="0" err="1" smtClean="0">
                <a:solidFill>
                  <a:schemeClr val="accent2"/>
                </a:solidFill>
              </a:rPr>
              <a:t>b.b.C</a:t>
            </a:r>
            <a:r>
              <a:rPr lang="en-US" dirty="0" smtClean="0">
                <a:solidFill>
                  <a:schemeClr val="accent2"/>
                </a:solidFill>
                <a:sym typeface="Symbol"/>
              </a:rPr>
              <a:t> RMSD   1.1  [</a:t>
            </a:r>
            <a:r>
              <a:rPr lang="en-US" dirty="0" smtClean="0">
                <a:solidFill>
                  <a:schemeClr val="accent2"/>
                </a:solidFill>
                <a:latin typeface="Times New Roman"/>
                <a:cs typeface="Times New Roman"/>
                <a:sym typeface="Symbol"/>
              </a:rPr>
              <a:t>Å]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3400" y="5029200"/>
            <a:ext cx="4427366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Experimental restraints</a:t>
            </a:r>
            <a:r>
              <a:rPr lang="en-US" dirty="0" smtClean="0">
                <a:solidFill>
                  <a:schemeClr val="accent2"/>
                </a:solidFill>
              </a:rPr>
              <a:t>:</a:t>
            </a:r>
          </a:p>
          <a:p>
            <a:endParaRPr lang="en-US" sz="300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Dihedral angles from TALOS+ predictions</a:t>
            </a:r>
          </a:p>
          <a:p>
            <a:endParaRPr lang="en-US" sz="300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Back Bone Hydrogen bonds connectivity</a:t>
            </a:r>
          </a:p>
          <a:p>
            <a:endParaRPr lang="en-US" dirty="0" smtClean="0">
              <a:solidFill>
                <a:schemeClr val="accent2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743200" y="1524000"/>
            <a:ext cx="8382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73288" y="1524000"/>
            <a:ext cx="8382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410200" y="5096470"/>
            <a:ext cx="25058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R</a:t>
            </a:r>
            <a:r>
              <a:rPr lang="en-US" b="1" baseline="-25000" dirty="0" smtClean="0">
                <a:solidFill>
                  <a:schemeClr val="accent2"/>
                </a:solidFill>
              </a:rPr>
              <a:t>2</a:t>
            </a:r>
            <a:r>
              <a:rPr lang="en-US" b="1" dirty="0" smtClean="0">
                <a:solidFill>
                  <a:schemeClr val="accent2"/>
                </a:solidFill>
              </a:rPr>
              <a:t>/R</a:t>
            </a:r>
            <a:r>
              <a:rPr lang="en-US" b="1" baseline="-25000" dirty="0" smtClean="0">
                <a:solidFill>
                  <a:schemeClr val="accent2"/>
                </a:solidFill>
              </a:rPr>
              <a:t>1</a:t>
            </a:r>
            <a:r>
              <a:rPr lang="en-US" b="1" dirty="0" smtClean="0">
                <a:solidFill>
                  <a:schemeClr val="accent2"/>
                </a:solidFill>
              </a:rPr>
              <a:t> ratios </a:t>
            </a:r>
            <a:br>
              <a:rPr lang="en-US" b="1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of </a:t>
            </a:r>
            <a:r>
              <a:rPr lang="en-US" baseline="30000" dirty="0" smtClean="0">
                <a:solidFill>
                  <a:schemeClr val="accent2"/>
                </a:solidFill>
              </a:rPr>
              <a:t>15</a:t>
            </a:r>
            <a:r>
              <a:rPr lang="en-US" dirty="0" smtClean="0">
                <a:solidFill>
                  <a:schemeClr val="accent2"/>
                </a:solidFill>
              </a:rPr>
              <a:t>N relaxation rates</a:t>
            </a:r>
          </a:p>
          <a:p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3000" y="5257800"/>
            <a:ext cx="3497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chemeClr val="accent2"/>
                </a:solidFill>
              </a:rPr>
              <a:t>+</a:t>
            </a:r>
            <a:endParaRPr lang="en-US" sz="2200" b="1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5486400" y="5791200"/>
            <a:ext cx="23622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8925" y="425451"/>
            <a:ext cx="58832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Structure determination of globular proteins</a:t>
            </a:r>
          </a:p>
        </p:txBody>
      </p:sp>
      <p:sp>
        <p:nvSpPr>
          <p:cNvPr id="8" name="Rectangle 7"/>
          <p:cNvSpPr/>
          <p:nvPr/>
        </p:nvSpPr>
        <p:spPr>
          <a:xfrm>
            <a:off x="466559" y="1143000"/>
            <a:ext cx="3280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EIN: </a:t>
            </a:r>
            <a:r>
              <a:rPr lang="en-US" dirty="0" err="1" smtClean="0">
                <a:solidFill>
                  <a:schemeClr val="accent2"/>
                </a:solidFill>
              </a:rPr>
              <a:t>b.b.C</a:t>
            </a:r>
            <a:r>
              <a:rPr lang="en-US" dirty="0" smtClean="0">
                <a:solidFill>
                  <a:schemeClr val="accent2"/>
                </a:solidFill>
                <a:sym typeface="Symbol"/>
              </a:rPr>
              <a:t> RMSD   14.7  [</a:t>
            </a:r>
            <a:r>
              <a:rPr lang="en-US" dirty="0" smtClean="0">
                <a:solidFill>
                  <a:schemeClr val="accent2"/>
                </a:solidFill>
                <a:latin typeface="Times New Roman"/>
                <a:cs typeface="Times New Roman"/>
                <a:sym typeface="Symbol"/>
              </a:rPr>
              <a:t>Å]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95800" y="1219201"/>
            <a:ext cx="44273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Experimental restraints</a:t>
            </a:r>
            <a:r>
              <a:rPr lang="en-US" dirty="0" smtClean="0">
                <a:solidFill>
                  <a:schemeClr val="accent2"/>
                </a:solidFill>
              </a:rPr>
              <a:t>:</a:t>
            </a:r>
          </a:p>
          <a:p>
            <a:endParaRPr lang="en-US" sz="300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Dihedral angles from TALOS+ predictions</a:t>
            </a:r>
          </a:p>
          <a:p>
            <a:endParaRPr lang="en-US" sz="300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Back Bone Hydrogen bonds connectivity</a:t>
            </a:r>
          </a:p>
          <a:p>
            <a:endParaRPr lang="en-US" sz="600" dirty="0" smtClean="0">
              <a:solidFill>
                <a:schemeClr val="accent2"/>
              </a:solidFill>
            </a:endParaRPr>
          </a:p>
          <a:p>
            <a:r>
              <a:rPr lang="en-US" i="1" dirty="0" smtClean="0">
                <a:solidFill>
                  <a:schemeClr val="accent2"/>
                </a:solidFill>
              </a:rPr>
              <a:t>and</a:t>
            </a:r>
          </a:p>
          <a:p>
            <a:endParaRPr lang="en-US" sz="600" i="1" dirty="0" smtClean="0">
              <a:solidFill>
                <a:schemeClr val="accent2"/>
              </a:solidFill>
            </a:endParaRPr>
          </a:p>
          <a:p>
            <a:r>
              <a:rPr lang="en-US" u="sng" dirty="0" smtClean="0">
                <a:solidFill>
                  <a:schemeClr val="accent2"/>
                </a:solidFill>
              </a:rPr>
              <a:t>limited set of 804 NOEs 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for methyl and HN protons</a:t>
            </a:r>
          </a:p>
        </p:txBody>
      </p:sp>
      <p:pic>
        <p:nvPicPr>
          <p:cNvPr id="13" name="Picture 12" descr="ein_nrrp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385248"/>
            <a:ext cx="3657600" cy="5230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8925" y="425451"/>
            <a:ext cx="58832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Structure determination of globular proteins</a:t>
            </a:r>
          </a:p>
        </p:txBody>
      </p:sp>
      <p:sp>
        <p:nvSpPr>
          <p:cNvPr id="8" name="Rectangle 7"/>
          <p:cNvSpPr/>
          <p:nvPr/>
        </p:nvSpPr>
        <p:spPr>
          <a:xfrm>
            <a:off x="466559" y="1143000"/>
            <a:ext cx="3215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EIN: </a:t>
            </a:r>
            <a:r>
              <a:rPr lang="en-US" dirty="0" err="1" smtClean="0">
                <a:solidFill>
                  <a:schemeClr val="accent2"/>
                </a:solidFill>
              </a:rPr>
              <a:t>b.b.C</a:t>
            </a:r>
            <a:r>
              <a:rPr lang="en-US" dirty="0" smtClean="0">
                <a:solidFill>
                  <a:schemeClr val="accent2"/>
                </a:solidFill>
                <a:sym typeface="Symbol"/>
              </a:rPr>
              <a:t> RMSD    4.1  [</a:t>
            </a:r>
            <a:r>
              <a:rPr lang="en-US" dirty="0" smtClean="0">
                <a:solidFill>
                  <a:schemeClr val="accent2"/>
                </a:solidFill>
                <a:latin typeface="Times New Roman"/>
                <a:cs typeface="Times New Roman"/>
                <a:sym typeface="Symbol"/>
              </a:rPr>
              <a:t>Å]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95800" y="1219201"/>
            <a:ext cx="44273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Experimental restraints</a:t>
            </a:r>
            <a:r>
              <a:rPr lang="en-US" dirty="0" smtClean="0">
                <a:solidFill>
                  <a:schemeClr val="accent2"/>
                </a:solidFill>
              </a:rPr>
              <a:t>:</a:t>
            </a:r>
          </a:p>
          <a:p>
            <a:endParaRPr lang="en-US" sz="300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Dihedral angles from TALOS+ predictions</a:t>
            </a:r>
          </a:p>
          <a:p>
            <a:endParaRPr lang="en-US" sz="300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Back Bone Hydrogen bonds connectivity</a:t>
            </a:r>
          </a:p>
          <a:p>
            <a:endParaRPr lang="en-US" sz="600" dirty="0" smtClean="0">
              <a:solidFill>
                <a:schemeClr val="accent2"/>
              </a:solidFill>
            </a:endParaRPr>
          </a:p>
          <a:p>
            <a:r>
              <a:rPr lang="en-US" i="1" dirty="0" smtClean="0">
                <a:solidFill>
                  <a:schemeClr val="accent2"/>
                </a:solidFill>
              </a:rPr>
              <a:t>and</a:t>
            </a:r>
          </a:p>
          <a:p>
            <a:endParaRPr lang="en-US" sz="600" i="1" dirty="0" smtClean="0">
              <a:solidFill>
                <a:schemeClr val="accent2"/>
              </a:solidFill>
            </a:endParaRPr>
          </a:p>
          <a:p>
            <a:r>
              <a:rPr lang="en-US" u="sng" dirty="0" smtClean="0">
                <a:solidFill>
                  <a:schemeClr val="accent2"/>
                </a:solidFill>
              </a:rPr>
              <a:t>limited set of 804</a:t>
            </a:r>
            <a:r>
              <a:rPr lang="en-US" i="1" u="sng" dirty="0" smtClean="0">
                <a:solidFill>
                  <a:schemeClr val="accent2"/>
                </a:solidFill>
              </a:rPr>
              <a:t> </a:t>
            </a:r>
            <a:r>
              <a:rPr lang="en-US" u="sng" dirty="0" smtClean="0">
                <a:solidFill>
                  <a:schemeClr val="accent2"/>
                </a:solidFill>
              </a:rPr>
              <a:t>NOEs 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for methyl and HN protons</a:t>
            </a:r>
          </a:p>
        </p:txBody>
      </p:sp>
      <p:pic>
        <p:nvPicPr>
          <p:cNvPr id="6" name="Picture 5" descr="ein_rrp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352" y="1389888"/>
            <a:ext cx="3657600" cy="523511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694296" y="1524000"/>
            <a:ext cx="8382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029200" y="3886200"/>
            <a:ext cx="25058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accent2"/>
                </a:solidFill>
              </a:rPr>
              <a:t>R</a:t>
            </a:r>
            <a:r>
              <a:rPr lang="en-US" b="1" baseline="-25000" dirty="0" smtClean="0">
                <a:solidFill>
                  <a:schemeClr val="accent2"/>
                </a:solidFill>
              </a:rPr>
              <a:t>2</a:t>
            </a:r>
            <a:r>
              <a:rPr lang="en-US" b="1" dirty="0" smtClean="0">
                <a:solidFill>
                  <a:schemeClr val="accent2"/>
                </a:solidFill>
              </a:rPr>
              <a:t>/</a:t>
            </a:r>
            <a:r>
              <a:rPr lang="en-US" b="1" i="1" dirty="0" smtClean="0">
                <a:solidFill>
                  <a:schemeClr val="accent2"/>
                </a:solidFill>
              </a:rPr>
              <a:t>R</a:t>
            </a:r>
            <a:r>
              <a:rPr lang="en-US" b="1" baseline="-25000" dirty="0" smtClean="0">
                <a:solidFill>
                  <a:schemeClr val="accent2"/>
                </a:solidFill>
              </a:rPr>
              <a:t>1</a:t>
            </a:r>
            <a:r>
              <a:rPr lang="en-US" b="1" dirty="0" smtClean="0">
                <a:solidFill>
                  <a:schemeClr val="accent2"/>
                </a:solidFill>
              </a:rPr>
              <a:t> ratios </a:t>
            </a:r>
            <a:br>
              <a:rPr lang="en-US" b="1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of </a:t>
            </a:r>
            <a:r>
              <a:rPr lang="en-US" baseline="30000" dirty="0" smtClean="0">
                <a:solidFill>
                  <a:schemeClr val="accent2"/>
                </a:solidFill>
              </a:rPr>
              <a:t>15</a:t>
            </a:r>
            <a:r>
              <a:rPr lang="en-US" dirty="0" smtClean="0">
                <a:solidFill>
                  <a:schemeClr val="accent2"/>
                </a:solidFill>
              </a:rPr>
              <a:t>N relaxation rates</a:t>
            </a:r>
          </a:p>
          <a:p>
            <a:endParaRPr lang="en-US" dirty="0" smtClean="0">
              <a:solidFill>
                <a:schemeClr val="accent2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105400" y="4580930"/>
            <a:ext cx="23622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791200" y="3352800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+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 bwMode="auto">
          <a:xfrm>
            <a:off x="1295400" y="1752600"/>
            <a:ext cx="6781800" cy="3352800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57200" y="381000"/>
            <a:ext cx="27957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  <a:latin typeface="Arial Black" pitchFamily="34" charset="0"/>
              </a:rPr>
              <a:t>Future challenges </a:t>
            </a:r>
          </a:p>
        </p:txBody>
      </p:sp>
      <p:sp>
        <p:nvSpPr>
          <p:cNvPr id="4" name="Rectangle 3"/>
          <p:cNvSpPr/>
          <p:nvPr/>
        </p:nvSpPr>
        <p:spPr>
          <a:xfrm>
            <a:off x="1752600" y="2209800"/>
            <a:ext cx="5939703" cy="23544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 indent="-109538">
              <a:tabLst>
                <a:tab pos="4230688" algn="l"/>
              </a:tabLst>
            </a:pPr>
            <a:r>
              <a:rPr lang="en-US" sz="2100" b="1" dirty="0" smtClean="0">
                <a:solidFill>
                  <a:schemeClr val="accent2"/>
                </a:solidFill>
              </a:rPr>
              <a:t>Computational / Theoretical</a:t>
            </a:r>
          </a:p>
          <a:p>
            <a:pPr marL="109538" indent="177800">
              <a:tabLst>
                <a:tab pos="4230688" algn="l"/>
              </a:tabLst>
            </a:pPr>
            <a:endParaRPr lang="en-US" sz="2100" dirty="0" smtClean="0">
              <a:solidFill>
                <a:schemeClr val="accent2"/>
              </a:solidFill>
            </a:endParaRPr>
          </a:p>
          <a:p>
            <a:pPr marL="109538" indent="177800">
              <a:buFont typeface="Arial" pitchFamily="34" charset="0"/>
              <a:buChar char="•"/>
              <a:tabLst>
                <a:tab pos="4230688" algn="l"/>
              </a:tabLst>
            </a:pPr>
            <a:r>
              <a:rPr lang="en-US" sz="2100" dirty="0" smtClean="0">
                <a:solidFill>
                  <a:schemeClr val="accent2"/>
                </a:solidFill>
              </a:rPr>
              <a:t>Inhomogeneous hydration layer</a:t>
            </a:r>
          </a:p>
          <a:p>
            <a:pPr marL="109538" indent="177800">
              <a:buFont typeface="Arial" pitchFamily="34" charset="0"/>
              <a:buChar char="•"/>
              <a:tabLst>
                <a:tab pos="4230688" algn="l"/>
              </a:tabLst>
            </a:pPr>
            <a:endParaRPr lang="en-US" sz="2100" dirty="0" smtClean="0">
              <a:solidFill>
                <a:schemeClr val="accent2"/>
              </a:solidFill>
            </a:endParaRPr>
          </a:p>
          <a:p>
            <a:pPr marL="109538" indent="177800">
              <a:buFont typeface="Arial" pitchFamily="34" charset="0"/>
              <a:buChar char="•"/>
              <a:tabLst>
                <a:tab pos="4230688" algn="l"/>
              </a:tabLst>
            </a:pPr>
            <a:r>
              <a:rPr lang="en-US" sz="2100" dirty="0" smtClean="0">
                <a:solidFill>
                  <a:schemeClr val="accent2"/>
                </a:solidFill>
              </a:rPr>
              <a:t>Treatment of internal motions</a:t>
            </a:r>
          </a:p>
          <a:p>
            <a:pPr marL="109538" indent="177800">
              <a:buFont typeface="Arial" pitchFamily="34" charset="0"/>
              <a:buChar char="•"/>
              <a:tabLst>
                <a:tab pos="4230688" algn="l"/>
              </a:tabLst>
            </a:pPr>
            <a:endParaRPr lang="en-US" sz="2100" dirty="0" smtClean="0">
              <a:solidFill>
                <a:schemeClr val="accent2"/>
              </a:solidFill>
            </a:endParaRPr>
          </a:p>
          <a:p>
            <a:pPr marL="109538" indent="177800">
              <a:buFont typeface="Arial" pitchFamily="34" charset="0"/>
              <a:buChar char="•"/>
              <a:tabLst>
                <a:tab pos="4230688" algn="l"/>
              </a:tabLst>
            </a:pPr>
            <a:r>
              <a:rPr lang="en-US" sz="2100" dirty="0" smtClean="0">
                <a:solidFill>
                  <a:schemeClr val="accent2"/>
                </a:solidFill>
              </a:rPr>
              <a:t>Better models for diffusion tensor predictions</a:t>
            </a:r>
            <a:endParaRPr lang="en-US" sz="2000" dirty="0" smtClean="0">
              <a:solidFill>
                <a:schemeClr val="accent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133600" y="3886200"/>
            <a:ext cx="35052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 bwMode="auto">
          <a:xfrm>
            <a:off x="1295400" y="1752600"/>
            <a:ext cx="6781800" cy="3352800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57200" y="381000"/>
            <a:ext cx="27957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  <a:latin typeface="Arial Black" pitchFamily="34" charset="0"/>
              </a:rPr>
              <a:t>Future challenges </a:t>
            </a:r>
          </a:p>
        </p:txBody>
      </p:sp>
      <p:sp>
        <p:nvSpPr>
          <p:cNvPr id="4" name="Rectangle 3"/>
          <p:cNvSpPr/>
          <p:nvPr/>
        </p:nvSpPr>
        <p:spPr>
          <a:xfrm>
            <a:off x="1752600" y="2209800"/>
            <a:ext cx="4686796" cy="23544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 indent="-109538">
              <a:tabLst>
                <a:tab pos="4230688" algn="l"/>
              </a:tabLst>
            </a:pPr>
            <a:r>
              <a:rPr lang="en-US" sz="2100" b="1" dirty="0" smtClean="0">
                <a:solidFill>
                  <a:schemeClr val="accent2"/>
                </a:solidFill>
              </a:rPr>
              <a:t>Experimental / Spectroscopic</a:t>
            </a:r>
          </a:p>
          <a:p>
            <a:pPr marL="109538" indent="177800">
              <a:tabLst>
                <a:tab pos="4230688" algn="l"/>
              </a:tabLst>
            </a:pPr>
            <a:endParaRPr lang="en-US" sz="2100" dirty="0" smtClean="0">
              <a:solidFill>
                <a:schemeClr val="accent2"/>
              </a:solidFill>
            </a:endParaRPr>
          </a:p>
          <a:p>
            <a:pPr marL="109538" indent="177800">
              <a:buFont typeface="Arial" pitchFamily="34" charset="0"/>
              <a:buChar char="•"/>
              <a:tabLst>
                <a:tab pos="4230688" algn="l"/>
              </a:tabLst>
            </a:pPr>
            <a:r>
              <a:rPr lang="en-US" sz="2100" dirty="0" smtClean="0">
                <a:solidFill>
                  <a:schemeClr val="accent2"/>
                </a:solidFill>
              </a:rPr>
              <a:t>Temperature control and calibration</a:t>
            </a:r>
          </a:p>
          <a:p>
            <a:pPr marL="109538" indent="177800">
              <a:buFont typeface="Arial" pitchFamily="34" charset="0"/>
              <a:buChar char="•"/>
              <a:tabLst>
                <a:tab pos="4230688" algn="l"/>
              </a:tabLst>
            </a:pPr>
            <a:endParaRPr lang="en-US" sz="2100" dirty="0" smtClean="0">
              <a:solidFill>
                <a:schemeClr val="accent2"/>
              </a:solidFill>
            </a:endParaRPr>
          </a:p>
          <a:p>
            <a:pPr marL="109538" indent="177800">
              <a:buFont typeface="Arial" pitchFamily="34" charset="0"/>
              <a:buChar char="•"/>
              <a:tabLst>
                <a:tab pos="4230688" algn="l"/>
              </a:tabLst>
            </a:pPr>
            <a:r>
              <a:rPr lang="en-US" sz="2100" dirty="0" smtClean="0">
                <a:solidFill>
                  <a:schemeClr val="accent2"/>
                </a:solidFill>
              </a:rPr>
              <a:t>Viscosity measurements</a:t>
            </a:r>
          </a:p>
          <a:p>
            <a:pPr marL="109538" indent="177800">
              <a:buFont typeface="Arial" pitchFamily="34" charset="0"/>
              <a:buChar char="•"/>
              <a:tabLst>
                <a:tab pos="4230688" algn="l"/>
              </a:tabLst>
            </a:pPr>
            <a:endParaRPr lang="en-US" sz="2100" dirty="0" smtClean="0">
              <a:solidFill>
                <a:schemeClr val="accent2"/>
              </a:solidFill>
            </a:endParaRPr>
          </a:p>
          <a:p>
            <a:pPr marL="109538" indent="177800">
              <a:buFont typeface="Arial" pitchFamily="34" charset="0"/>
              <a:buChar char="•"/>
              <a:tabLst>
                <a:tab pos="4230688" algn="l"/>
              </a:tabLst>
            </a:pPr>
            <a:r>
              <a:rPr lang="en-US" sz="2100" dirty="0" smtClean="0">
                <a:solidFill>
                  <a:schemeClr val="accent2"/>
                </a:solidFill>
              </a:rPr>
              <a:t>Better spectroscopic techniques</a:t>
            </a:r>
            <a:endParaRPr lang="en-US" sz="2000" dirty="0" smtClean="0">
              <a:solidFill>
                <a:schemeClr val="accent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176816" y="3276600"/>
            <a:ext cx="418304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ular Callout 9"/>
          <p:cNvSpPr/>
          <p:nvPr/>
        </p:nvSpPr>
        <p:spPr bwMode="auto">
          <a:xfrm>
            <a:off x="762000" y="1143000"/>
            <a:ext cx="7924800" cy="4953000"/>
          </a:xfrm>
          <a:prstGeom prst="wedgeRoundRectCallout">
            <a:avLst>
              <a:gd name="adj1" fmla="val -20833"/>
              <a:gd name="adj2" fmla="val 50100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57200" y="381000"/>
            <a:ext cx="28431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chemeClr val="accent2"/>
                </a:solidFill>
                <a:latin typeface="Arial Black" pitchFamily="34" charset="0"/>
              </a:rPr>
              <a:t>Xplor</a:t>
            </a:r>
            <a:r>
              <a:rPr lang="en-US" sz="2000" dirty="0" smtClean="0">
                <a:solidFill>
                  <a:schemeClr val="accent2"/>
                </a:solidFill>
                <a:latin typeface="Arial Black" pitchFamily="34" charset="0"/>
              </a:rPr>
              <a:t>-NIH facilities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673556" y="575102"/>
            <a:ext cx="218444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 indent="-109538">
              <a:tabLst>
                <a:tab pos="4230688" algn="l"/>
              </a:tabLst>
            </a:pPr>
            <a:r>
              <a:rPr lang="en-US" sz="2100" b="1" dirty="0" smtClean="0">
                <a:solidFill>
                  <a:schemeClr val="accent2"/>
                </a:solidFill>
              </a:rPr>
              <a:t>Potential Terms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6800" y="1447800"/>
            <a:ext cx="6978129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882775" algn="l"/>
              </a:tabLst>
            </a:pPr>
            <a:r>
              <a:rPr lang="en-US" sz="2100" u="sng" dirty="0" err="1" smtClean="0">
                <a:solidFill>
                  <a:schemeClr val="accent2"/>
                </a:solidFill>
                <a:latin typeface="+mn-lt"/>
                <a:ea typeface="Batang" pitchFamily="18" charset="-127"/>
              </a:rPr>
              <a:t>DiffPot</a:t>
            </a:r>
            <a:r>
              <a:rPr lang="en-US" sz="2100" dirty="0" smtClean="0">
                <a:solidFill>
                  <a:schemeClr val="accent2"/>
                </a:solidFill>
                <a:latin typeface="+mn-lt"/>
                <a:ea typeface="Batang" pitchFamily="18" charset="-127"/>
              </a:rPr>
              <a:t> 	restrains shape of a protein or a complex</a:t>
            </a:r>
          </a:p>
          <a:p>
            <a:pPr>
              <a:tabLst>
                <a:tab pos="463550" algn="l"/>
                <a:tab pos="627063" algn="l"/>
                <a:tab pos="2006600" algn="l"/>
              </a:tabLst>
            </a:pPr>
            <a:r>
              <a:rPr lang="en-US" sz="2100" b="1" dirty="0" smtClean="0">
                <a:solidFill>
                  <a:schemeClr val="accent2"/>
                </a:solidFill>
                <a:ea typeface="Batang" pitchFamily="18" charset="-127"/>
              </a:rPr>
              <a:t>	input</a:t>
            </a: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:	components of diffusion tensor</a:t>
            </a:r>
          </a:p>
          <a:p>
            <a:pPr>
              <a:tabLst>
                <a:tab pos="463550" algn="l"/>
                <a:tab pos="627063" algn="l"/>
                <a:tab pos="2006600" algn="l"/>
              </a:tabLst>
            </a:pPr>
            <a:r>
              <a:rPr lang="en-US" sz="2100" b="1" dirty="0" smtClean="0">
                <a:solidFill>
                  <a:schemeClr val="accent2"/>
                </a:solidFill>
                <a:ea typeface="Batang" pitchFamily="18" charset="-127"/>
              </a:rPr>
              <a:t>	features</a:t>
            </a: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:	temperature optimization </a:t>
            </a:r>
          </a:p>
          <a:p>
            <a:pPr>
              <a:tabLst>
                <a:tab pos="627063" algn="l"/>
                <a:tab pos="1882775" algn="l"/>
              </a:tabLst>
            </a:pPr>
            <a:endParaRPr lang="en-US" sz="1700" dirty="0" smtClean="0">
              <a:solidFill>
                <a:schemeClr val="accent2"/>
              </a:solidFill>
              <a:ea typeface="Batang" pitchFamily="18" charset="-127"/>
            </a:endParaRPr>
          </a:p>
          <a:p>
            <a:pPr marL="109538" indent="-109538">
              <a:tabLst>
                <a:tab pos="1882775" algn="l"/>
              </a:tabLst>
            </a:pPr>
            <a:r>
              <a:rPr lang="en-US" sz="2100" u="sng" dirty="0" err="1" smtClean="0">
                <a:solidFill>
                  <a:schemeClr val="accent2"/>
                </a:solidFill>
                <a:ea typeface="Batang" pitchFamily="18" charset="-127"/>
              </a:rPr>
              <a:t>RelaxRatioPot</a:t>
            </a: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 	restrains overall shape</a:t>
            </a:r>
            <a:b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</a:b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	and individual bond ordinations</a:t>
            </a:r>
          </a:p>
          <a:p>
            <a:pPr marL="109538" indent="-109538">
              <a:tabLst>
                <a:tab pos="1882775" algn="l"/>
                <a:tab pos="4230688" algn="l"/>
              </a:tabLst>
            </a:pPr>
            <a:endParaRPr lang="en-US" sz="1000" dirty="0" smtClean="0">
              <a:solidFill>
                <a:schemeClr val="accent2"/>
              </a:solidFill>
              <a:ea typeface="Batang" pitchFamily="18" charset="-127"/>
            </a:endParaRPr>
          </a:p>
          <a:p>
            <a:pPr>
              <a:tabLst>
                <a:tab pos="463550" algn="l"/>
                <a:tab pos="2006600" algn="l"/>
              </a:tabLst>
            </a:pPr>
            <a:r>
              <a:rPr lang="en-US" sz="2100" b="1" dirty="0" smtClean="0">
                <a:solidFill>
                  <a:schemeClr val="accent2"/>
                </a:solidFill>
                <a:ea typeface="Batang" pitchFamily="18" charset="-127"/>
              </a:rPr>
              <a:t>	input</a:t>
            </a: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:	NMR relaxation data</a:t>
            </a:r>
          </a:p>
          <a:p>
            <a:pPr>
              <a:tabLst>
                <a:tab pos="463550" algn="l"/>
                <a:tab pos="2006600" algn="l"/>
              </a:tabLst>
            </a:pPr>
            <a:r>
              <a:rPr lang="en-US" sz="2100" b="1" dirty="0" smtClean="0">
                <a:solidFill>
                  <a:schemeClr val="accent2"/>
                </a:solidFill>
                <a:ea typeface="Batang" pitchFamily="18" charset="-127"/>
              </a:rPr>
              <a:t>	features</a:t>
            </a: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:      temperature optimization</a:t>
            </a:r>
          </a:p>
          <a:p>
            <a:pPr>
              <a:tabLst>
                <a:tab pos="463550" algn="l"/>
                <a:tab pos="2006600" algn="l"/>
              </a:tabLst>
            </a:pP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		adaptive filtering</a:t>
            </a:r>
          </a:p>
          <a:p>
            <a:pPr>
              <a:tabLst>
                <a:tab pos="463550" algn="l"/>
                <a:tab pos="2006600" algn="l"/>
              </a:tabLst>
            </a:pP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		multiple fields </a:t>
            </a:r>
          </a:p>
          <a:p>
            <a:pPr>
              <a:tabLst>
                <a:tab pos="463550" algn="l"/>
                <a:tab pos="2006600" algn="l"/>
              </a:tabLst>
            </a:pP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		site specific CSA (optional)</a:t>
            </a:r>
          </a:p>
          <a:p>
            <a:pPr>
              <a:tabLst>
                <a:tab pos="463550" algn="l"/>
                <a:tab pos="2006600" algn="l"/>
              </a:tabLst>
            </a:pP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		switching off/on gradients</a:t>
            </a:r>
          </a:p>
          <a:p>
            <a:pPr>
              <a:tabLst>
                <a:tab pos="463550" algn="l"/>
                <a:tab pos="2006600" algn="l"/>
              </a:tabLst>
            </a:pP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		on shape/NH orientations (optional)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ular Callout 9"/>
          <p:cNvSpPr/>
          <p:nvPr/>
        </p:nvSpPr>
        <p:spPr bwMode="auto">
          <a:xfrm>
            <a:off x="762000" y="1143000"/>
            <a:ext cx="7924800" cy="4953000"/>
          </a:xfrm>
          <a:prstGeom prst="wedgeRoundRectCallout">
            <a:avLst>
              <a:gd name="adj1" fmla="val -20833"/>
              <a:gd name="adj2" fmla="val 50100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57200" y="381000"/>
            <a:ext cx="28431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chemeClr val="accent2"/>
                </a:solidFill>
                <a:latin typeface="Arial Black" pitchFamily="34" charset="0"/>
              </a:rPr>
              <a:t>Xplor</a:t>
            </a:r>
            <a:r>
              <a:rPr lang="en-US" sz="2000" dirty="0" smtClean="0">
                <a:solidFill>
                  <a:schemeClr val="accent2"/>
                </a:solidFill>
                <a:latin typeface="Arial Black" pitchFamily="34" charset="0"/>
              </a:rPr>
              <a:t>-NIH facilities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673556" y="575102"/>
            <a:ext cx="242887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 indent="-109538">
              <a:tabLst>
                <a:tab pos="4230688" algn="l"/>
              </a:tabLst>
            </a:pPr>
            <a:r>
              <a:rPr lang="en-US" sz="2100" b="1" dirty="0" smtClean="0">
                <a:solidFill>
                  <a:schemeClr val="accent2"/>
                </a:solidFill>
              </a:rPr>
              <a:t>Service functions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51471" y="1514594"/>
            <a:ext cx="6978129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882775" algn="l"/>
              </a:tabLst>
            </a:pPr>
            <a:r>
              <a:rPr lang="en-US" sz="2100" u="sng" dirty="0" smtClean="0">
                <a:solidFill>
                  <a:schemeClr val="accent2"/>
                </a:solidFill>
                <a:latin typeface="+mn-lt"/>
                <a:ea typeface="Batang" pitchFamily="18" charset="-127"/>
              </a:rPr>
              <a:t>Calculation of diffusion tensor for given structure</a:t>
            </a:r>
          </a:p>
          <a:p>
            <a:pPr>
              <a:tabLst>
                <a:tab pos="1882775" algn="l"/>
              </a:tabLst>
            </a:pPr>
            <a:endParaRPr lang="en-US" sz="1000" u="sng" dirty="0" smtClean="0">
              <a:solidFill>
                <a:schemeClr val="accent2"/>
              </a:solidFill>
              <a:latin typeface="+mn-lt"/>
              <a:ea typeface="Batang" pitchFamily="18" charset="-127"/>
            </a:endParaRPr>
          </a:p>
          <a:p>
            <a:pPr>
              <a:tabLst>
                <a:tab pos="1882775" algn="l"/>
              </a:tabLst>
            </a:pPr>
            <a:r>
              <a:rPr lang="en-US" sz="2100" dirty="0" smtClean="0">
                <a:solidFill>
                  <a:schemeClr val="accent2"/>
                </a:solidFill>
                <a:latin typeface="+mn-lt"/>
                <a:ea typeface="Batang" pitchFamily="18" charset="-127"/>
              </a:rPr>
              <a:t>     build into </a:t>
            </a:r>
            <a:r>
              <a:rPr lang="en-US" sz="2100" dirty="0" err="1" smtClean="0">
                <a:solidFill>
                  <a:schemeClr val="accent2"/>
                </a:solidFill>
                <a:latin typeface="+mn-lt"/>
                <a:ea typeface="Batang" pitchFamily="18" charset="-127"/>
              </a:rPr>
              <a:t>DiffPot</a:t>
            </a:r>
            <a:r>
              <a:rPr lang="en-US" sz="2100" dirty="0" smtClean="0">
                <a:solidFill>
                  <a:schemeClr val="accent2"/>
                </a:solidFill>
                <a:latin typeface="+mn-lt"/>
                <a:ea typeface="Batang" pitchFamily="18" charset="-127"/>
              </a:rPr>
              <a:t> and </a:t>
            </a:r>
            <a:r>
              <a:rPr lang="en-US" sz="2100" dirty="0" err="1" smtClean="0">
                <a:solidFill>
                  <a:schemeClr val="accent2"/>
                </a:solidFill>
                <a:latin typeface="+mn-lt"/>
                <a:ea typeface="Batang" pitchFamily="18" charset="-127"/>
              </a:rPr>
              <a:t>RelaxRatioPot</a:t>
            </a:r>
            <a:endParaRPr lang="en-US" sz="2100" dirty="0" smtClean="0">
              <a:solidFill>
                <a:schemeClr val="accent2"/>
              </a:solidFill>
              <a:latin typeface="+mn-lt"/>
              <a:ea typeface="Batang" pitchFamily="18" charset="-127"/>
            </a:endParaRPr>
          </a:p>
          <a:p>
            <a:pPr>
              <a:tabLst>
                <a:tab pos="627063" algn="l"/>
                <a:tab pos="1882775" algn="l"/>
              </a:tabLst>
            </a:pPr>
            <a:endParaRPr lang="en-US" sz="1700" dirty="0" smtClean="0">
              <a:solidFill>
                <a:schemeClr val="accent2"/>
              </a:solidFill>
              <a:ea typeface="Batang" pitchFamily="18" charset="-127"/>
            </a:endParaRPr>
          </a:p>
          <a:p>
            <a:pPr>
              <a:tabLst>
                <a:tab pos="627063" algn="l"/>
                <a:tab pos="1882775" algn="l"/>
              </a:tabLst>
            </a:pPr>
            <a:r>
              <a:rPr lang="en-US" sz="2100" u="sng" dirty="0" smtClean="0">
                <a:solidFill>
                  <a:schemeClr val="accent2"/>
                </a:solidFill>
                <a:ea typeface="Batang" pitchFamily="18" charset="-127"/>
              </a:rPr>
              <a:t>Relaxation Data Processing</a:t>
            </a: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 </a:t>
            </a:r>
          </a:p>
          <a:p>
            <a:pPr>
              <a:tabLst>
                <a:tab pos="627063" algn="l"/>
                <a:tab pos="1882775" algn="l"/>
              </a:tabLst>
            </a:pPr>
            <a:endParaRPr lang="en-US" sz="800" dirty="0" smtClean="0">
              <a:solidFill>
                <a:schemeClr val="accent2"/>
              </a:solidFill>
              <a:ea typeface="Batang" pitchFamily="18" charset="-127"/>
            </a:endParaRPr>
          </a:p>
          <a:p>
            <a:pPr>
              <a:tabLst>
                <a:tab pos="627063" algn="l"/>
                <a:tab pos="1882775" algn="l"/>
              </a:tabLst>
            </a:pP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 </a:t>
            </a:r>
            <a:r>
              <a:rPr lang="en-US" sz="2100" u="sng" dirty="0" err="1" smtClean="0">
                <a:solidFill>
                  <a:schemeClr val="accent2"/>
                </a:solidFill>
                <a:ea typeface="Batang" pitchFamily="18" charset="-127"/>
              </a:rPr>
              <a:t>fitRelaxData</a:t>
            </a: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	Fitting data to structure:</a:t>
            </a:r>
          </a:p>
          <a:p>
            <a:pPr>
              <a:tabLst>
                <a:tab pos="2224088" algn="l"/>
              </a:tabLst>
            </a:pP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	different fitting models</a:t>
            </a:r>
          </a:p>
          <a:p>
            <a:pPr>
              <a:tabLst>
                <a:tab pos="2224088" algn="l"/>
              </a:tabLst>
            </a:pP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	estimation of errors </a:t>
            </a:r>
          </a:p>
          <a:p>
            <a:pPr>
              <a:tabLst>
                <a:tab pos="2224088" algn="l"/>
              </a:tabLst>
            </a:pP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	in fitting parameters (optional)</a:t>
            </a:r>
          </a:p>
          <a:p>
            <a:pPr>
              <a:tabLst>
                <a:tab pos="2224088" algn="l"/>
              </a:tabLst>
            </a:pPr>
            <a:endParaRPr lang="en-US" sz="1700" dirty="0" smtClean="0">
              <a:solidFill>
                <a:schemeClr val="accent2"/>
              </a:solidFill>
              <a:ea typeface="Batang" pitchFamily="18" charset="-127"/>
            </a:endParaRPr>
          </a:p>
          <a:p>
            <a:pPr>
              <a:tabLst>
                <a:tab pos="1882775" algn="l"/>
              </a:tabLst>
            </a:pPr>
            <a:r>
              <a:rPr lang="en-US" sz="2100" u="sng" dirty="0" err="1" smtClean="0">
                <a:solidFill>
                  <a:schemeClr val="accent2"/>
                </a:solidFill>
                <a:ea typeface="Batang" pitchFamily="18" charset="-127"/>
              </a:rPr>
              <a:t>filter_data</a:t>
            </a: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	Iterative data filtering</a:t>
            </a:r>
          </a:p>
          <a:p>
            <a:pPr>
              <a:tabLst>
                <a:tab pos="2224088" algn="l"/>
              </a:tabLst>
            </a:pP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	multi-domain systems</a:t>
            </a:r>
          </a:p>
          <a:p>
            <a:pPr>
              <a:tabLst>
                <a:tab pos="2224088" algn="l"/>
              </a:tabLst>
            </a:pP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	multiple fields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ular Callout 9"/>
          <p:cNvSpPr/>
          <p:nvPr/>
        </p:nvSpPr>
        <p:spPr bwMode="auto">
          <a:xfrm>
            <a:off x="762000" y="1143000"/>
            <a:ext cx="7924800" cy="4953000"/>
          </a:xfrm>
          <a:prstGeom prst="wedgeRoundRectCallout">
            <a:avLst>
              <a:gd name="adj1" fmla="val -20833"/>
              <a:gd name="adj2" fmla="val 50100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57200" y="381000"/>
            <a:ext cx="28431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chemeClr val="accent2"/>
                </a:solidFill>
                <a:latin typeface="Arial Black" pitchFamily="34" charset="0"/>
              </a:rPr>
              <a:t>Xplor</a:t>
            </a:r>
            <a:r>
              <a:rPr lang="en-US" sz="2000" dirty="0" smtClean="0">
                <a:solidFill>
                  <a:schemeClr val="accent2"/>
                </a:solidFill>
                <a:latin typeface="Arial Black" pitchFamily="34" charset="0"/>
              </a:rPr>
              <a:t>-NIH facilities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673556" y="575102"/>
            <a:ext cx="280237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 indent="-109538">
              <a:tabLst>
                <a:tab pos="4230688" algn="l"/>
              </a:tabLst>
            </a:pPr>
            <a:r>
              <a:rPr lang="en-US" sz="2100" b="1" dirty="0" smtClean="0">
                <a:solidFill>
                  <a:schemeClr val="accent2"/>
                </a:solidFill>
              </a:rPr>
              <a:t>Examples and Helps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51471" y="1371600"/>
            <a:ext cx="6978129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882775" algn="l"/>
              </a:tabLst>
            </a:pP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in every </a:t>
            </a:r>
            <a:r>
              <a:rPr lang="en-US" sz="2100" b="1" dirty="0" err="1" smtClean="0">
                <a:solidFill>
                  <a:schemeClr val="accent2"/>
                </a:solidFill>
                <a:ea typeface="Batang" pitchFamily="18" charset="-127"/>
              </a:rPr>
              <a:t>Xplor</a:t>
            </a:r>
            <a:r>
              <a:rPr lang="en-US" sz="2100" b="1" dirty="0" smtClean="0">
                <a:solidFill>
                  <a:schemeClr val="accent2"/>
                </a:solidFill>
                <a:ea typeface="Batang" pitchFamily="18" charset="-127"/>
              </a:rPr>
              <a:t>-NIH</a:t>
            </a: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 installation</a:t>
            </a:r>
          </a:p>
          <a:p>
            <a:pPr>
              <a:tabLst>
                <a:tab pos="1882775" algn="l"/>
              </a:tabLst>
            </a:pPr>
            <a:endParaRPr lang="en-US" sz="800" dirty="0" smtClean="0">
              <a:solidFill>
                <a:schemeClr val="accent2"/>
              </a:solidFill>
              <a:ea typeface="Batang" pitchFamily="18" charset="-127"/>
            </a:endParaRPr>
          </a:p>
          <a:p>
            <a:pPr>
              <a:tabLst>
                <a:tab pos="1882775" algn="l"/>
              </a:tabLst>
            </a:pP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	~/</a:t>
            </a:r>
            <a:r>
              <a:rPr lang="en-US" sz="2100" dirty="0" err="1" smtClean="0">
                <a:solidFill>
                  <a:schemeClr val="accent2"/>
                </a:solidFill>
                <a:ea typeface="Batang" pitchFamily="18" charset="-127"/>
              </a:rPr>
              <a:t>xplor</a:t>
            </a: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/</a:t>
            </a:r>
            <a:r>
              <a:rPr lang="en-US" sz="2100" dirty="0" err="1" smtClean="0">
                <a:solidFill>
                  <a:schemeClr val="accent2"/>
                </a:solidFill>
                <a:ea typeface="Batang" pitchFamily="18" charset="-127"/>
              </a:rPr>
              <a:t>eginput</a:t>
            </a: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/</a:t>
            </a:r>
          </a:p>
          <a:p>
            <a:pPr>
              <a:tabLst>
                <a:tab pos="1882775" algn="l"/>
              </a:tabLst>
            </a:pPr>
            <a:endParaRPr lang="en-US" sz="2100" dirty="0" smtClean="0">
              <a:solidFill>
                <a:schemeClr val="accent2"/>
              </a:solidFill>
              <a:ea typeface="Batang" pitchFamily="18" charset="-127"/>
            </a:endParaRPr>
          </a:p>
          <a:p>
            <a:pPr>
              <a:tabLst>
                <a:tab pos="1882775" algn="l"/>
              </a:tabLst>
            </a:pP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Example scripts for using </a:t>
            </a:r>
            <a:r>
              <a:rPr lang="en-US" sz="2100" dirty="0" err="1" smtClean="0">
                <a:solidFill>
                  <a:schemeClr val="accent2"/>
                </a:solidFill>
                <a:ea typeface="Batang" pitchFamily="18" charset="-127"/>
              </a:rPr>
              <a:t>DiffPot</a:t>
            </a: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 and </a:t>
            </a:r>
            <a:r>
              <a:rPr lang="en-US" sz="2100" dirty="0" err="1" smtClean="0">
                <a:solidFill>
                  <a:schemeClr val="accent2"/>
                </a:solidFill>
                <a:ea typeface="Batang" pitchFamily="18" charset="-127"/>
              </a:rPr>
              <a:t>RelaxaRatioPot</a:t>
            </a:r>
            <a:endParaRPr lang="en-US" sz="2100" dirty="0" smtClean="0">
              <a:solidFill>
                <a:schemeClr val="accent2"/>
              </a:solidFill>
              <a:ea typeface="Batang" pitchFamily="18" charset="-127"/>
            </a:endParaRPr>
          </a:p>
          <a:p>
            <a:pPr>
              <a:tabLst>
                <a:tab pos="1882775" algn="l"/>
              </a:tabLst>
            </a:pPr>
            <a:endParaRPr lang="en-US" sz="800" dirty="0" smtClean="0">
              <a:solidFill>
                <a:schemeClr val="accent2"/>
              </a:solidFill>
              <a:ea typeface="Batang" pitchFamily="18" charset="-127"/>
            </a:endParaRPr>
          </a:p>
          <a:p>
            <a:pPr marL="860425">
              <a:tabLst>
                <a:tab pos="1882775" algn="l"/>
              </a:tabLst>
            </a:pP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Sample scripts for </a:t>
            </a:r>
          </a:p>
          <a:p>
            <a:pPr marL="860425">
              <a:tabLst>
                <a:tab pos="1882775" algn="l"/>
              </a:tabLst>
            </a:pPr>
            <a:endParaRPr lang="en-US" sz="800" dirty="0" smtClean="0">
              <a:solidFill>
                <a:schemeClr val="accent2"/>
              </a:solidFill>
              <a:ea typeface="Batang" pitchFamily="18" charset="-127"/>
            </a:endParaRPr>
          </a:p>
          <a:p>
            <a:pPr marL="1317625" lvl="2">
              <a:buFont typeface="Arial" pitchFamily="34" charset="0"/>
              <a:buChar char="•"/>
              <a:tabLst>
                <a:tab pos="1433513" algn="l"/>
              </a:tabLst>
            </a:pP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Docking</a:t>
            </a:r>
          </a:p>
          <a:p>
            <a:pPr marL="1317625" lvl="2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Refinement</a:t>
            </a:r>
          </a:p>
          <a:p>
            <a:pPr marL="1317625" lvl="2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Structure determination </a:t>
            </a:r>
          </a:p>
          <a:p>
            <a:pPr marL="860425">
              <a:tabLst>
                <a:tab pos="1882775" algn="l"/>
              </a:tabLst>
            </a:pPr>
            <a:endParaRPr lang="en-US" sz="800" dirty="0" smtClean="0">
              <a:solidFill>
                <a:schemeClr val="accent2"/>
              </a:solidFill>
              <a:ea typeface="Batang" pitchFamily="18" charset="-127"/>
            </a:endParaRPr>
          </a:p>
          <a:p>
            <a:pPr marL="860425">
              <a:tabLst>
                <a:tab pos="1882775" algn="l"/>
              </a:tabLst>
            </a:pP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with all necessary sample data files</a:t>
            </a:r>
          </a:p>
          <a:p>
            <a:pPr marL="860425">
              <a:tabLst>
                <a:tab pos="1882775" algn="l"/>
              </a:tabLst>
            </a:pPr>
            <a:endParaRPr lang="en-US" sz="1200" dirty="0" smtClean="0">
              <a:solidFill>
                <a:schemeClr val="accent2"/>
              </a:solidFill>
              <a:ea typeface="Batang" pitchFamily="18" charset="-127"/>
            </a:endParaRPr>
          </a:p>
          <a:p>
            <a:pPr>
              <a:tabLst>
                <a:tab pos="1882775" algn="l"/>
              </a:tabLst>
            </a:pPr>
            <a:r>
              <a:rPr lang="en-US" sz="2100" dirty="0" smtClean="0">
                <a:solidFill>
                  <a:schemeClr val="accent2"/>
                </a:solidFill>
                <a:ea typeface="Batang" pitchFamily="18" charset="-127"/>
              </a:rPr>
              <a:t>Helper scripts for data fitting and filtering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124200" y="2209800"/>
            <a:ext cx="21336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 bwMode="auto">
          <a:xfrm>
            <a:off x="762000" y="1143000"/>
            <a:ext cx="7924800" cy="4953000"/>
          </a:xfrm>
          <a:prstGeom prst="wedgeRoundRectCallout">
            <a:avLst>
              <a:gd name="adj1" fmla="val -20833"/>
              <a:gd name="adj2" fmla="val 50100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57200" y="381000"/>
            <a:ext cx="32193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  <a:latin typeface="Arial Black" pitchFamily="34" charset="0"/>
              </a:rPr>
              <a:t>Relevant publications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1752600"/>
            <a:ext cx="76962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2625" indent="-219075">
              <a:spcAft>
                <a:spcPts val="24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Y. </a:t>
            </a:r>
            <a:r>
              <a:rPr lang="en-US" dirty="0" err="1" smtClean="0">
                <a:solidFill>
                  <a:schemeClr val="accent2"/>
                </a:solidFill>
              </a:rPr>
              <a:t>Ryabov</a:t>
            </a:r>
            <a:r>
              <a:rPr lang="en-US" dirty="0" smtClean="0">
                <a:solidFill>
                  <a:schemeClr val="accent2"/>
                </a:solidFill>
              </a:rPr>
              <a:t>, G. M. </a:t>
            </a:r>
            <a:r>
              <a:rPr lang="en-US" dirty="0" err="1" smtClean="0">
                <a:solidFill>
                  <a:schemeClr val="accent2"/>
                </a:solidFill>
              </a:rPr>
              <a:t>Clore</a:t>
            </a:r>
            <a:r>
              <a:rPr lang="en-US" dirty="0" smtClean="0">
                <a:solidFill>
                  <a:schemeClr val="accent2"/>
                </a:solidFill>
              </a:rPr>
              <a:t>, C. D. </a:t>
            </a:r>
            <a:r>
              <a:rPr lang="en-US" dirty="0" err="1" smtClean="0">
                <a:solidFill>
                  <a:schemeClr val="accent2"/>
                </a:solidFill>
              </a:rPr>
              <a:t>Schwieters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i="1" dirty="0" smtClean="0">
                <a:solidFill>
                  <a:schemeClr val="accent2"/>
                </a:solidFill>
              </a:rPr>
              <a:t>JACS</a:t>
            </a:r>
            <a:r>
              <a:rPr lang="en-US" dirty="0" smtClean="0">
                <a:solidFill>
                  <a:schemeClr val="accent2"/>
                </a:solidFill>
              </a:rPr>
              <a:t>, v. 133(16) (2011) pp. 6154–6157</a:t>
            </a:r>
          </a:p>
          <a:p>
            <a:pPr marL="682625" indent="-219075">
              <a:spcAft>
                <a:spcPts val="24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Y. </a:t>
            </a:r>
            <a:r>
              <a:rPr lang="en-US" dirty="0" err="1" smtClean="0">
                <a:solidFill>
                  <a:schemeClr val="accent2"/>
                </a:solidFill>
              </a:rPr>
              <a:t>Ryabov</a:t>
            </a:r>
            <a:r>
              <a:rPr lang="en-US" dirty="0" smtClean="0">
                <a:solidFill>
                  <a:schemeClr val="accent2"/>
                </a:solidFill>
              </a:rPr>
              <a:t>, G. M. </a:t>
            </a:r>
            <a:r>
              <a:rPr lang="en-US" dirty="0" err="1" smtClean="0">
                <a:solidFill>
                  <a:schemeClr val="accent2"/>
                </a:solidFill>
              </a:rPr>
              <a:t>Clore</a:t>
            </a:r>
            <a:r>
              <a:rPr lang="en-US" dirty="0" smtClean="0">
                <a:solidFill>
                  <a:schemeClr val="accent2"/>
                </a:solidFill>
              </a:rPr>
              <a:t>, C. D. </a:t>
            </a:r>
            <a:r>
              <a:rPr lang="en-US" dirty="0" err="1" smtClean="0">
                <a:solidFill>
                  <a:schemeClr val="accent2"/>
                </a:solidFill>
              </a:rPr>
              <a:t>Schwieters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i="1" dirty="0" smtClean="0">
                <a:solidFill>
                  <a:schemeClr val="accent2"/>
                </a:solidFill>
              </a:rPr>
              <a:t>JACS</a:t>
            </a:r>
            <a:r>
              <a:rPr lang="en-US" dirty="0" smtClean="0">
                <a:solidFill>
                  <a:schemeClr val="accent2"/>
                </a:solidFill>
              </a:rPr>
              <a:t>, v. 132(17) (2010) pp. 5987–5989.</a:t>
            </a:r>
          </a:p>
          <a:p>
            <a:pPr marL="682625" indent="-219075">
              <a:spcAft>
                <a:spcPts val="24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Y. </a:t>
            </a:r>
            <a:r>
              <a:rPr lang="en-US" dirty="0" err="1" smtClean="0">
                <a:solidFill>
                  <a:schemeClr val="accent2"/>
                </a:solidFill>
              </a:rPr>
              <a:t>Ryabov</a:t>
            </a:r>
            <a:r>
              <a:rPr lang="en-US" dirty="0" smtClean="0">
                <a:solidFill>
                  <a:schemeClr val="accent2"/>
                </a:solidFill>
              </a:rPr>
              <a:t>, J.-Y. </a:t>
            </a:r>
            <a:r>
              <a:rPr lang="en-US" dirty="0" err="1" smtClean="0">
                <a:solidFill>
                  <a:schemeClr val="accent2"/>
                </a:solidFill>
              </a:rPr>
              <a:t>Suh</a:t>
            </a:r>
            <a:r>
              <a:rPr lang="en-US" dirty="0" smtClean="0">
                <a:solidFill>
                  <a:schemeClr val="accent2"/>
                </a:solidFill>
              </a:rPr>
              <a:t>, A. </a:t>
            </a:r>
            <a:r>
              <a:rPr lang="en-US" dirty="0" err="1" smtClean="0">
                <a:solidFill>
                  <a:schemeClr val="accent2"/>
                </a:solidFill>
              </a:rPr>
              <a:t>Grishaev</a:t>
            </a:r>
            <a:r>
              <a:rPr lang="en-US" dirty="0" smtClean="0">
                <a:solidFill>
                  <a:schemeClr val="accent2"/>
                </a:solidFill>
              </a:rPr>
              <a:t>, G. M. </a:t>
            </a:r>
            <a:r>
              <a:rPr lang="en-US" dirty="0" err="1" smtClean="0">
                <a:solidFill>
                  <a:schemeClr val="accent2"/>
                </a:solidFill>
              </a:rPr>
              <a:t>Clore</a:t>
            </a:r>
            <a:r>
              <a:rPr lang="en-US" dirty="0" smtClean="0">
                <a:solidFill>
                  <a:schemeClr val="accent2"/>
                </a:solidFill>
              </a:rPr>
              <a:t>, C. D. </a:t>
            </a:r>
            <a:r>
              <a:rPr lang="en-US" dirty="0" err="1" smtClean="0">
                <a:solidFill>
                  <a:schemeClr val="accent2"/>
                </a:solidFill>
              </a:rPr>
              <a:t>Schwieters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i="1" dirty="0" smtClean="0">
                <a:solidFill>
                  <a:schemeClr val="accent2"/>
                </a:solidFill>
              </a:rPr>
              <a:t>JACS,</a:t>
            </a:r>
            <a:r>
              <a:rPr lang="en-US" dirty="0" smtClean="0">
                <a:solidFill>
                  <a:schemeClr val="accent2"/>
                </a:solidFill>
              </a:rPr>
              <a:t> v. 131(27) (2009) pp. 9522–9531.</a:t>
            </a:r>
          </a:p>
          <a:p>
            <a:pPr marL="682625" indent="-219075">
              <a:spcAft>
                <a:spcPts val="24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Y. </a:t>
            </a:r>
            <a:r>
              <a:rPr lang="en-US" dirty="0" err="1" smtClean="0">
                <a:solidFill>
                  <a:schemeClr val="accent2"/>
                </a:solidFill>
              </a:rPr>
              <a:t>Ryabov</a:t>
            </a:r>
            <a:r>
              <a:rPr lang="en-US" dirty="0" smtClean="0">
                <a:solidFill>
                  <a:schemeClr val="accent2"/>
                </a:solidFill>
              </a:rPr>
              <a:t>, D. </a:t>
            </a:r>
            <a:r>
              <a:rPr lang="en-US" dirty="0" err="1" smtClean="0">
                <a:solidFill>
                  <a:schemeClr val="accent2"/>
                </a:solidFill>
              </a:rPr>
              <a:t>Fushman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i="1" dirty="0" smtClean="0">
                <a:solidFill>
                  <a:schemeClr val="accent2"/>
                </a:solidFill>
              </a:rPr>
              <a:t>JACS,</a:t>
            </a:r>
            <a:r>
              <a:rPr lang="en-US" dirty="0" smtClean="0">
                <a:solidFill>
                  <a:schemeClr val="accent2"/>
                </a:solidFill>
              </a:rPr>
              <a:t> v. 129(25) (2007) pp. 7894-7902</a:t>
            </a:r>
            <a:r>
              <a:rPr lang="en-US" i="1" dirty="0" smtClean="0">
                <a:solidFill>
                  <a:schemeClr val="accent2"/>
                </a:solidFill>
              </a:rPr>
              <a:t>.</a:t>
            </a:r>
            <a:endParaRPr lang="en-US" dirty="0" smtClean="0">
              <a:solidFill>
                <a:schemeClr val="accent2"/>
              </a:solidFill>
            </a:endParaRPr>
          </a:p>
          <a:p>
            <a:pPr marL="682625" indent="-219075">
              <a:spcAft>
                <a:spcPts val="24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Y. </a:t>
            </a:r>
            <a:r>
              <a:rPr lang="en-US" dirty="0" err="1" smtClean="0">
                <a:solidFill>
                  <a:schemeClr val="accent2"/>
                </a:solidFill>
              </a:rPr>
              <a:t>Ryabov</a:t>
            </a:r>
            <a:r>
              <a:rPr lang="en-US" dirty="0" smtClean="0">
                <a:solidFill>
                  <a:schemeClr val="accent2"/>
                </a:solidFill>
              </a:rPr>
              <a:t>, C. </a:t>
            </a:r>
            <a:r>
              <a:rPr lang="en-US" dirty="0" err="1" smtClean="0">
                <a:solidFill>
                  <a:schemeClr val="accent2"/>
                </a:solidFill>
              </a:rPr>
              <a:t>Geraghty</a:t>
            </a:r>
            <a:r>
              <a:rPr lang="en-US" dirty="0" smtClean="0">
                <a:solidFill>
                  <a:schemeClr val="accent2"/>
                </a:solidFill>
              </a:rPr>
              <a:t>, A. </a:t>
            </a:r>
            <a:r>
              <a:rPr lang="en-US" dirty="0" err="1" smtClean="0">
                <a:solidFill>
                  <a:schemeClr val="accent2"/>
                </a:solidFill>
              </a:rPr>
              <a:t>Varshney</a:t>
            </a:r>
            <a:r>
              <a:rPr lang="en-US" dirty="0" smtClean="0">
                <a:solidFill>
                  <a:schemeClr val="accent2"/>
                </a:solidFill>
              </a:rPr>
              <a:t>, and D. </a:t>
            </a:r>
            <a:r>
              <a:rPr lang="en-US" dirty="0" err="1" smtClean="0">
                <a:solidFill>
                  <a:schemeClr val="accent2"/>
                </a:solidFill>
              </a:rPr>
              <a:t>Fushman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i="1" dirty="0" smtClean="0">
                <a:solidFill>
                  <a:schemeClr val="accent2"/>
                </a:solidFill>
              </a:rPr>
              <a:t>JACS,</a:t>
            </a:r>
            <a:r>
              <a:rPr lang="en-US" dirty="0" smtClean="0">
                <a:solidFill>
                  <a:schemeClr val="accent2"/>
                </a:solidFill>
              </a:rPr>
              <a:t> v. 128(48), (2006) pp. 15432-15444.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 bwMode="auto">
          <a:xfrm>
            <a:off x="762000" y="1143000"/>
            <a:ext cx="7924800" cy="4953000"/>
          </a:xfrm>
          <a:prstGeom prst="wedgeRoundRectCallout">
            <a:avLst>
              <a:gd name="adj1" fmla="val -20833"/>
              <a:gd name="adj2" fmla="val 50100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43000" y="533400"/>
            <a:ext cx="7391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200" b="1" dirty="0" smtClean="0">
                <a:solidFill>
                  <a:schemeClr val="accent2"/>
                </a:solidFill>
              </a:rPr>
              <a:t>ACKNOWLEDGMENTS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295400" y="1736496"/>
            <a:ext cx="6477000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tabLst>
                <a:tab pos="3138488" algn="ctr"/>
              </a:tabLst>
            </a:pPr>
            <a:r>
              <a:rPr lang="en-US" sz="2400" dirty="0" smtClean="0">
                <a:solidFill>
                  <a:schemeClr val="accent2"/>
                </a:solidFill>
              </a:rPr>
              <a:t>	</a:t>
            </a:r>
            <a:r>
              <a:rPr lang="en-US" sz="2800" dirty="0" smtClean="0">
                <a:solidFill>
                  <a:schemeClr val="accent2"/>
                </a:solidFill>
              </a:rPr>
              <a:t>G Marius </a:t>
            </a:r>
            <a:r>
              <a:rPr lang="en-US" sz="2800" dirty="0" err="1" smtClean="0">
                <a:solidFill>
                  <a:schemeClr val="accent2"/>
                </a:solidFill>
              </a:rPr>
              <a:t>Clore</a:t>
            </a:r>
            <a:endParaRPr lang="en-US" sz="2800" dirty="0" smtClean="0">
              <a:solidFill>
                <a:schemeClr val="accent2"/>
              </a:solidFill>
            </a:endParaRPr>
          </a:p>
          <a:p>
            <a:pPr algn="just">
              <a:spcAft>
                <a:spcPts val="600"/>
              </a:spcAft>
              <a:tabLst>
                <a:tab pos="3138488" algn="ctr"/>
              </a:tabLst>
            </a:pPr>
            <a:r>
              <a:rPr lang="en-US" sz="2800" dirty="0" smtClean="0">
                <a:solidFill>
                  <a:schemeClr val="accent2"/>
                </a:solidFill>
              </a:rPr>
              <a:t>	Charles </a:t>
            </a:r>
            <a:r>
              <a:rPr lang="en-US" sz="2800" dirty="0" err="1" smtClean="0">
                <a:solidFill>
                  <a:schemeClr val="accent2"/>
                </a:solidFill>
              </a:rPr>
              <a:t>Geraghty</a:t>
            </a:r>
            <a:endParaRPr lang="en-US" sz="2800" dirty="0">
              <a:solidFill>
                <a:schemeClr val="accent2"/>
              </a:solidFill>
            </a:endParaRPr>
          </a:p>
          <a:p>
            <a:pPr algn="just">
              <a:spcAft>
                <a:spcPts val="600"/>
              </a:spcAft>
              <a:tabLst>
                <a:tab pos="3138488" algn="ctr"/>
              </a:tabLst>
            </a:pPr>
            <a:r>
              <a:rPr lang="en-US" sz="2800" dirty="0">
                <a:solidFill>
                  <a:schemeClr val="accent2"/>
                </a:solidFill>
              </a:rPr>
              <a:t>	</a:t>
            </a:r>
            <a:r>
              <a:rPr lang="en-US" sz="2800" dirty="0" smtClean="0">
                <a:solidFill>
                  <a:schemeClr val="accent2"/>
                </a:solidFill>
              </a:rPr>
              <a:t>Alexander </a:t>
            </a:r>
            <a:r>
              <a:rPr lang="en-US" sz="2800" dirty="0" err="1" smtClean="0">
                <a:solidFill>
                  <a:schemeClr val="accent2"/>
                </a:solidFill>
              </a:rPr>
              <a:t>Grishaev</a:t>
            </a:r>
            <a:endParaRPr lang="en-US" sz="2800" dirty="0" smtClean="0">
              <a:solidFill>
                <a:schemeClr val="accent2"/>
              </a:solidFill>
            </a:endParaRPr>
          </a:p>
          <a:p>
            <a:pPr algn="just">
              <a:spcAft>
                <a:spcPts val="600"/>
              </a:spcAft>
              <a:tabLst>
                <a:tab pos="3138488" algn="ctr"/>
              </a:tabLst>
            </a:pPr>
            <a:r>
              <a:rPr lang="en-US" sz="2800" dirty="0" smtClean="0">
                <a:solidFill>
                  <a:schemeClr val="accent2"/>
                </a:solidFill>
              </a:rPr>
              <a:t>	David </a:t>
            </a:r>
            <a:r>
              <a:rPr lang="en-US" sz="2800" dirty="0" err="1" smtClean="0">
                <a:solidFill>
                  <a:schemeClr val="accent2"/>
                </a:solidFill>
              </a:rPr>
              <a:t>Fushman</a:t>
            </a:r>
            <a:endParaRPr lang="en-US" sz="2800" dirty="0" smtClean="0">
              <a:solidFill>
                <a:schemeClr val="accent2"/>
              </a:solidFill>
            </a:endParaRPr>
          </a:p>
          <a:p>
            <a:pPr algn="just">
              <a:spcAft>
                <a:spcPts val="600"/>
              </a:spcAft>
              <a:tabLst>
                <a:tab pos="3138488" algn="ctr"/>
              </a:tabLst>
            </a:pPr>
            <a:r>
              <a:rPr lang="en-US" sz="2800" dirty="0" smtClean="0">
                <a:solidFill>
                  <a:schemeClr val="accent2"/>
                </a:solidFill>
              </a:rPr>
              <a:t>	Charles D </a:t>
            </a:r>
            <a:r>
              <a:rPr lang="en-US" sz="2800" dirty="0" err="1" smtClean="0">
                <a:solidFill>
                  <a:schemeClr val="accent2"/>
                </a:solidFill>
              </a:rPr>
              <a:t>Schwieters</a:t>
            </a:r>
            <a:endParaRPr lang="en-US" sz="2800" dirty="0" smtClean="0">
              <a:solidFill>
                <a:schemeClr val="accent2"/>
              </a:solidFill>
            </a:endParaRPr>
          </a:p>
          <a:p>
            <a:pPr algn="just">
              <a:spcAft>
                <a:spcPts val="600"/>
              </a:spcAft>
              <a:tabLst>
                <a:tab pos="3138488" algn="ctr"/>
              </a:tabLst>
            </a:pPr>
            <a:r>
              <a:rPr lang="en-US" sz="2800" dirty="0" smtClean="0">
                <a:solidFill>
                  <a:schemeClr val="accent2"/>
                </a:solidFill>
              </a:rPr>
              <a:t>	</a:t>
            </a:r>
            <a:r>
              <a:rPr lang="en-US" sz="2800" dirty="0" err="1" smtClean="0">
                <a:solidFill>
                  <a:schemeClr val="accent2"/>
                </a:solidFill>
              </a:rPr>
              <a:t>Jeong</a:t>
            </a:r>
            <a:r>
              <a:rPr lang="en-US" sz="2800" dirty="0" smtClean="0">
                <a:solidFill>
                  <a:schemeClr val="accent2"/>
                </a:solidFill>
              </a:rPr>
              <a:t>-Yong </a:t>
            </a:r>
            <a:r>
              <a:rPr lang="en-US" sz="2800" dirty="0" err="1" smtClean="0">
                <a:solidFill>
                  <a:schemeClr val="accent2"/>
                </a:solidFill>
              </a:rPr>
              <a:t>Suh</a:t>
            </a:r>
            <a:endParaRPr lang="en-US" sz="2800" dirty="0" smtClean="0">
              <a:solidFill>
                <a:schemeClr val="accent2"/>
              </a:solidFill>
            </a:endParaRPr>
          </a:p>
          <a:p>
            <a:pPr algn="just">
              <a:spcAft>
                <a:spcPts val="600"/>
              </a:spcAft>
              <a:tabLst>
                <a:tab pos="3138488" algn="ctr"/>
              </a:tabLst>
            </a:pPr>
            <a:r>
              <a:rPr lang="en-US" sz="2800" dirty="0" smtClean="0">
                <a:solidFill>
                  <a:schemeClr val="accent2"/>
                </a:solidFill>
              </a:rPr>
              <a:t>	</a:t>
            </a:r>
            <a:r>
              <a:rPr lang="en-US" sz="2800" dirty="0" err="1" smtClean="0">
                <a:solidFill>
                  <a:schemeClr val="accent2"/>
                </a:solidFill>
              </a:rPr>
              <a:t>Amitabh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Varshney</a:t>
            </a:r>
            <a:endParaRPr lang="en-US" sz="20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_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91136" y="1676400"/>
            <a:ext cx="3483864" cy="4572000"/>
          </a:xfrm>
          <a:prstGeom prst="rect">
            <a:avLst/>
          </a:prstGeom>
        </p:spPr>
      </p:pic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62184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Experimental observables and protein motions</a:t>
            </a:r>
            <a:r>
              <a:rPr lang="en-US" dirty="0" smtClean="0">
                <a:solidFill>
                  <a:schemeClr val="accent2"/>
                </a:solidFill>
                <a:latin typeface="+mn-lt"/>
              </a:rPr>
              <a:t>  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400800" y="838200"/>
            <a:ext cx="19800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Domain Motions</a:t>
            </a: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463352" y="1219200"/>
            <a:ext cx="184244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d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676400"/>
            <a:ext cx="3483864" cy="4572000"/>
          </a:xfrm>
          <a:prstGeom prst="rect">
            <a:avLst/>
          </a:prstGeom>
        </p:spPr>
      </p:pic>
      <p:pic>
        <p:nvPicPr>
          <p:cNvPr id="10" name="Picture 9" descr="loc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99632" y="1676400"/>
            <a:ext cx="2944368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62184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Experimental observables and protein motions</a:t>
            </a:r>
            <a:r>
              <a:rPr lang="en-US" dirty="0" smtClean="0">
                <a:solidFill>
                  <a:schemeClr val="accent2"/>
                </a:solidFill>
                <a:latin typeface="+mn-lt"/>
              </a:rPr>
              <a:t>  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400800" y="838200"/>
            <a:ext cx="17363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Local Motions</a:t>
            </a: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463352" y="1219200"/>
            <a:ext cx="161384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l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6784" y="1676400"/>
            <a:ext cx="3483864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60296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 Black" pitchFamily="34" charset="0"/>
              </a:rPr>
              <a:t>Dynamic information as structural restraints </a:t>
            </a:r>
            <a:endParaRPr lang="en-US" b="1" dirty="0" smtClean="0">
              <a:solidFill>
                <a:schemeClr val="accent2"/>
              </a:solidFill>
              <a:latin typeface="+mn-lt"/>
            </a:endParaRPr>
          </a:p>
          <a:p>
            <a:endParaRPr lang="en-US" b="1" dirty="0" smtClean="0">
              <a:solidFill>
                <a:schemeClr val="accent2"/>
              </a:solidFill>
              <a:latin typeface="+mn-lt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343400" y="838200"/>
            <a:ext cx="4419600" cy="400110"/>
            <a:chOff x="4114800" y="1143000"/>
            <a:chExt cx="4419600" cy="400110"/>
          </a:xfrm>
        </p:grpSpPr>
        <p:sp>
          <p:nvSpPr>
            <p:cNvPr id="4" name="Rectangle 3"/>
            <p:cNvSpPr/>
            <p:nvPr/>
          </p:nvSpPr>
          <p:spPr>
            <a:xfrm>
              <a:off x="4114800" y="1143000"/>
              <a:ext cx="44196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000" dirty="0" smtClean="0">
                  <a:solidFill>
                    <a:schemeClr val="accent2"/>
                  </a:solidFill>
                </a:rPr>
                <a:t>Assumption:    NO internal dynamics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5867400" y="1524000"/>
              <a:ext cx="251460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2162" y="2843454"/>
            <a:ext cx="540543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oup 27"/>
          <p:cNvGrpSpPr/>
          <p:nvPr/>
        </p:nvGrpSpPr>
        <p:grpSpPr>
          <a:xfrm>
            <a:off x="1275164" y="2761566"/>
            <a:ext cx="6101662" cy="2724834"/>
            <a:chOff x="970364" y="2627531"/>
            <a:chExt cx="6101662" cy="2724834"/>
          </a:xfrm>
        </p:grpSpPr>
        <p:grpSp>
          <p:nvGrpSpPr>
            <p:cNvPr id="27" name="Group 26"/>
            <p:cNvGrpSpPr/>
            <p:nvPr/>
          </p:nvGrpSpPr>
          <p:grpSpPr>
            <a:xfrm>
              <a:off x="970364" y="2627531"/>
              <a:ext cx="6101662" cy="2724834"/>
              <a:chOff x="970364" y="2627531"/>
              <a:chExt cx="6101662" cy="2724834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5167026" y="2627531"/>
                <a:ext cx="1905000" cy="10668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V="1">
                <a:off x="4724400" y="3694331"/>
                <a:ext cx="838200" cy="6858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/>
              <p:cNvSpPr/>
              <p:nvPr/>
            </p:nvSpPr>
            <p:spPr>
              <a:xfrm>
                <a:off x="970364" y="4429035"/>
                <a:ext cx="550663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:r>
                  <a:rPr lang="en-US" dirty="0" smtClean="0">
                    <a:solidFill>
                      <a:schemeClr val="accent2"/>
                    </a:solidFill>
                  </a:rPr>
                  <a:t>Dependency on </a:t>
                </a:r>
                <a:r>
                  <a:rPr lang="en-US" i="1" u="sng" dirty="0" smtClean="0">
                    <a:solidFill>
                      <a:schemeClr val="accent2"/>
                    </a:solidFill>
                  </a:rPr>
                  <a:t>residue specific</a:t>
                </a:r>
                <a:r>
                  <a:rPr lang="en-US" i="1" dirty="0" smtClean="0">
                    <a:solidFill>
                      <a:schemeClr val="accent2"/>
                    </a:solidFill>
                  </a:rPr>
                  <a:t> </a:t>
                </a:r>
                <a:r>
                  <a:rPr lang="en-US" dirty="0" smtClean="0">
                    <a:solidFill>
                      <a:schemeClr val="accent2"/>
                    </a:solidFill>
                  </a:rPr>
                  <a:t>Euler angles </a:t>
                </a:r>
              </a:p>
              <a:p>
                <a:pPr algn="just"/>
                <a:r>
                  <a:rPr lang="en-US" dirty="0" smtClean="0">
                    <a:solidFill>
                      <a:schemeClr val="accent2"/>
                    </a:solidFill>
                  </a:rPr>
                  <a:t>Which define orientation of NH bond with respect to </a:t>
                </a:r>
              </a:p>
              <a:p>
                <a:pPr algn="just"/>
                <a:r>
                  <a:rPr lang="en-US" dirty="0" smtClean="0">
                    <a:solidFill>
                      <a:schemeClr val="accent2"/>
                    </a:solidFill>
                  </a:rPr>
                  <a:t>Principal axis of </a:t>
                </a:r>
                <a:r>
                  <a:rPr lang="en-US" b="1" dirty="0" smtClean="0">
                    <a:solidFill>
                      <a:schemeClr val="accent2"/>
                    </a:solidFill>
                  </a:rPr>
                  <a:t>Diffusion Tensor</a:t>
                </a:r>
              </a:p>
            </p:txBody>
          </p: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2448" y="4446896"/>
              <a:ext cx="290513" cy="300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Group 25"/>
          <p:cNvGrpSpPr/>
          <p:nvPr/>
        </p:nvGrpSpPr>
        <p:grpSpPr>
          <a:xfrm>
            <a:off x="1264800" y="1697504"/>
            <a:ext cx="4221600" cy="2144510"/>
            <a:chOff x="960000" y="1563469"/>
            <a:chExt cx="4221600" cy="2144510"/>
          </a:xfrm>
        </p:grpSpPr>
        <p:sp>
          <p:nvSpPr>
            <p:cNvPr id="9" name="Oval 8"/>
            <p:cNvSpPr/>
            <p:nvPr/>
          </p:nvSpPr>
          <p:spPr>
            <a:xfrm>
              <a:off x="3226770" y="2641179"/>
              <a:ext cx="1905000" cy="1066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2362200" y="2246531"/>
              <a:ext cx="838200" cy="381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960000" y="1563469"/>
              <a:ext cx="4221600" cy="646331"/>
              <a:chOff x="960000" y="1524000"/>
              <a:chExt cx="4221600" cy="646331"/>
            </a:xfrm>
          </p:grpSpPr>
          <p:pic>
            <p:nvPicPr>
              <p:cNvPr id="3076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950970" y="1574379"/>
                <a:ext cx="1230630" cy="312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960000" y="1524000"/>
                <a:ext cx="307860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:r>
                  <a:rPr lang="en-US" dirty="0" smtClean="0">
                    <a:solidFill>
                      <a:schemeClr val="accent2"/>
                    </a:solidFill>
                  </a:rPr>
                  <a:t>Depend on Principal Values </a:t>
                </a:r>
              </a:p>
              <a:p>
                <a:pPr algn="just"/>
                <a:r>
                  <a:rPr lang="en-US" dirty="0" smtClean="0">
                    <a:solidFill>
                      <a:schemeClr val="accent2"/>
                    </a:solidFill>
                  </a:rPr>
                  <a:t>of </a:t>
                </a:r>
                <a:r>
                  <a:rPr lang="en-US" i="1" u="sng" dirty="0" smtClean="0">
                    <a:solidFill>
                      <a:schemeClr val="accent2"/>
                    </a:solidFill>
                  </a:rPr>
                  <a:t>overall</a:t>
                </a:r>
                <a:r>
                  <a:rPr lang="en-US" dirty="0" smtClean="0">
                    <a:solidFill>
                      <a:schemeClr val="accent2"/>
                    </a:solidFill>
                  </a:rPr>
                  <a:t> </a:t>
                </a:r>
                <a:r>
                  <a:rPr lang="en-US" b="1" dirty="0" smtClean="0">
                    <a:solidFill>
                      <a:schemeClr val="accent2"/>
                    </a:solidFill>
                  </a:rPr>
                  <a:t>Diffusion Tensor</a:t>
                </a:r>
              </a:p>
            </p:txBody>
          </p:sp>
        </p:grpSp>
      </p:grpSp>
      <p:sp>
        <p:nvSpPr>
          <p:cNvPr id="29" name="Rectangle 28"/>
          <p:cNvSpPr/>
          <p:nvPr/>
        </p:nvSpPr>
        <p:spPr>
          <a:xfrm>
            <a:off x="533400" y="5970657"/>
            <a:ext cx="64770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700" i="1" dirty="0" smtClean="0">
                <a:solidFill>
                  <a:schemeClr val="accent2"/>
                </a:solidFill>
              </a:rPr>
              <a:t>Perrin  F</a:t>
            </a:r>
            <a:r>
              <a:rPr lang="en-US" sz="1700" dirty="0" smtClean="0">
                <a:solidFill>
                  <a:schemeClr val="accent2"/>
                </a:solidFill>
              </a:rPr>
              <a:t>, </a:t>
            </a:r>
            <a:r>
              <a:rPr lang="en-US" sz="1700" b="1" dirty="0" smtClean="0">
                <a:solidFill>
                  <a:schemeClr val="accent2"/>
                </a:solidFill>
              </a:rPr>
              <a:t>1934</a:t>
            </a:r>
            <a:r>
              <a:rPr lang="en-US" sz="1700" dirty="0" smtClean="0">
                <a:solidFill>
                  <a:schemeClr val="accent2"/>
                </a:solidFill>
              </a:rPr>
              <a:t>,</a:t>
            </a:r>
            <a:r>
              <a:rPr lang="en-US" sz="1700" b="1" dirty="0" smtClean="0">
                <a:solidFill>
                  <a:schemeClr val="accent2"/>
                </a:solidFill>
              </a:rPr>
              <a:t>1936</a:t>
            </a:r>
            <a:r>
              <a:rPr lang="en-US" sz="1700" dirty="0" smtClean="0">
                <a:solidFill>
                  <a:schemeClr val="accent2"/>
                </a:solidFill>
              </a:rPr>
              <a:t>;</a:t>
            </a:r>
            <a:r>
              <a:rPr lang="en-US" sz="1700" b="1" dirty="0" smtClean="0">
                <a:solidFill>
                  <a:schemeClr val="accent2"/>
                </a:solidFill>
              </a:rPr>
              <a:t>  </a:t>
            </a:r>
            <a:r>
              <a:rPr lang="en-US" sz="1700" i="1" dirty="0" err="1" smtClean="0">
                <a:solidFill>
                  <a:schemeClr val="accent2"/>
                </a:solidFill>
              </a:rPr>
              <a:t>Favro</a:t>
            </a:r>
            <a:r>
              <a:rPr lang="en-US" sz="1700" i="1" dirty="0" smtClean="0">
                <a:solidFill>
                  <a:schemeClr val="accent2"/>
                </a:solidFill>
              </a:rPr>
              <a:t>  DL</a:t>
            </a:r>
            <a:r>
              <a:rPr lang="en-US" sz="1700" dirty="0" smtClean="0">
                <a:solidFill>
                  <a:schemeClr val="accent2"/>
                </a:solidFill>
              </a:rPr>
              <a:t>, </a:t>
            </a:r>
            <a:r>
              <a:rPr lang="en-US" sz="1700" b="1" dirty="0" smtClean="0">
                <a:solidFill>
                  <a:schemeClr val="accent2"/>
                </a:solidFill>
              </a:rPr>
              <a:t>1960</a:t>
            </a:r>
            <a:r>
              <a:rPr lang="en-US" sz="1700" dirty="0" smtClean="0">
                <a:solidFill>
                  <a:schemeClr val="accent2"/>
                </a:solidFill>
              </a:rPr>
              <a:t>;</a:t>
            </a:r>
            <a:r>
              <a:rPr lang="en-US" sz="1700" b="1" dirty="0" smtClean="0">
                <a:solidFill>
                  <a:schemeClr val="accent2"/>
                </a:solidFill>
              </a:rPr>
              <a:t> </a:t>
            </a:r>
            <a:r>
              <a:rPr lang="en-US" sz="1700" i="1" dirty="0" err="1" smtClean="0">
                <a:solidFill>
                  <a:schemeClr val="accent2"/>
                </a:solidFill>
              </a:rPr>
              <a:t>Woessner</a:t>
            </a:r>
            <a:r>
              <a:rPr lang="en-US" sz="1700" i="1" dirty="0" smtClean="0">
                <a:solidFill>
                  <a:schemeClr val="accent2"/>
                </a:solidFill>
              </a:rPr>
              <a:t> DE</a:t>
            </a:r>
            <a:r>
              <a:rPr lang="en-US" sz="1700" dirty="0" smtClean="0">
                <a:solidFill>
                  <a:schemeClr val="accent2"/>
                </a:solidFill>
              </a:rPr>
              <a:t>, </a:t>
            </a:r>
            <a:r>
              <a:rPr lang="en-US" sz="1700" b="1" dirty="0" smtClean="0">
                <a:solidFill>
                  <a:schemeClr val="accent2"/>
                </a:solidFill>
              </a:rPr>
              <a:t>1962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ChangeArrowheads="1"/>
          </p:cNvSpPr>
          <p:nvPr/>
        </p:nvSpPr>
        <p:spPr bwMode="auto">
          <a:xfrm>
            <a:off x="990600" y="381000"/>
            <a:ext cx="7391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Overall shape restraints from </a:t>
            </a:r>
            <a:r>
              <a:rPr lang="en-US" sz="2400" b="1" dirty="0" smtClean="0">
                <a:solidFill>
                  <a:schemeClr val="accent2"/>
                </a:solidFill>
              </a:rPr>
              <a:t>Diffusion tensor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grpSp>
        <p:nvGrpSpPr>
          <p:cNvPr id="1028" name="Group 105"/>
          <p:cNvGrpSpPr>
            <a:grpSpLocks/>
          </p:cNvGrpSpPr>
          <p:nvPr/>
        </p:nvGrpSpPr>
        <p:grpSpPr bwMode="auto">
          <a:xfrm>
            <a:off x="762000" y="1295400"/>
            <a:ext cx="7620000" cy="4165600"/>
            <a:chOff x="762000" y="1295400"/>
            <a:chExt cx="7620000" cy="4165600"/>
          </a:xfrm>
        </p:grpSpPr>
        <p:sp>
          <p:nvSpPr>
            <p:cNvPr id="1029" name="Text Box 9"/>
            <p:cNvSpPr txBox="1">
              <a:spLocks noChangeArrowheads="1"/>
            </p:cNvSpPr>
            <p:nvPr/>
          </p:nvSpPr>
          <p:spPr bwMode="auto">
            <a:xfrm>
              <a:off x="6477000" y="1295400"/>
              <a:ext cx="533400" cy="503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700" i="1">
                  <a:latin typeface="Times New Roman" pitchFamily="18" charset="0"/>
                </a:rPr>
                <a:t>D</a:t>
              </a:r>
              <a:r>
                <a:rPr lang="en-US" sz="2700" i="1" baseline="-25000">
                  <a:latin typeface="Times New Roman" pitchFamily="18" charset="0"/>
                </a:rPr>
                <a:t>z</a:t>
              </a:r>
            </a:p>
          </p:txBody>
        </p:sp>
        <p:grpSp>
          <p:nvGrpSpPr>
            <p:cNvPr id="1030" name="Group 12"/>
            <p:cNvGrpSpPr>
              <a:grpSpLocks/>
            </p:cNvGrpSpPr>
            <p:nvPr/>
          </p:nvGrpSpPr>
          <p:grpSpPr bwMode="auto">
            <a:xfrm>
              <a:off x="762000" y="1905000"/>
              <a:ext cx="7620000" cy="3556000"/>
              <a:chOff x="762000" y="1905000"/>
              <a:chExt cx="7620000" cy="3556000"/>
            </a:xfrm>
          </p:grpSpPr>
          <p:graphicFrame>
            <p:nvGraphicFramePr>
              <p:cNvPr id="1026" name="Object 4"/>
              <p:cNvGraphicFramePr>
                <a:graphicFrameLocks noChangeAspect="1"/>
              </p:cNvGraphicFramePr>
              <p:nvPr/>
            </p:nvGraphicFramePr>
            <p:xfrm>
              <a:off x="914400" y="2027238"/>
              <a:ext cx="2514600" cy="1782763"/>
            </p:xfrm>
            <a:graphic>
              <a:graphicData uri="http://schemas.openxmlformats.org/presentationml/2006/ole">
                <p:oleObj spid="_x0000_s1026" name="Equation" r:id="rId4" imgW="1002865" imgH="710891" progId="Equation.3">
                  <p:embed/>
                </p:oleObj>
              </a:graphicData>
            </a:graphic>
          </p:graphicFrame>
          <p:sp>
            <p:nvSpPr>
              <p:cNvPr id="1031" name="Rectangle 5"/>
              <p:cNvSpPr>
                <a:spLocks noChangeArrowheads="1"/>
              </p:cNvSpPr>
              <p:nvPr/>
            </p:nvSpPr>
            <p:spPr bwMode="auto">
              <a:xfrm>
                <a:off x="762000" y="4800600"/>
                <a:ext cx="2800350" cy="641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chemeClr val="accent2"/>
                    </a:solidFill>
                    <a:latin typeface="Arial Black" pitchFamily="34" charset="0"/>
                  </a:rPr>
                  <a:t>3</a:t>
                </a:r>
                <a:r>
                  <a:rPr lang="en-US">
                    <a:solidFill>
                      <a:schemeClr val="accent2"/>
                    </a:solidFill>
                  </a:rPr>
                  <a:t> Euler angles for</a:t>
                </a:r>
              </a:p>
              <a:p>
                <a:r>
                  <a:rPr lang="en-US">
                    <a:solidFill>
                      <a:schemeClr val="accent2"/>
                    </a:solidFill>
                    <a:latin typeface="Arial Black" pitchFamily="34" charset="0"/>
                  </a:rPr>
                  <a:t>Diffusion Tensor PAF</a:t>
                </a:r>
                <a:endParaRPr lang="en-US">
                  <a:solidFill>
                    <a:schemeClr val="accent2"/>
                  </a:solidFill>
                </a:endParaRPr>
              </a:p>
            </p:txBody>
          </p:sp>
          <p:pic>
            <p:nvPicPr>
              <p:cNvPr id="1032" name="Picture 6" descr="D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24960" r="24001"/>
              <a:stretch>
                <a:fillRect/>
              </a:stretch>
            </p:blipFill>
            <p:spPr bwMode="auto">
              <a:xfrm>
                <a:off x="5410200" y="1905000"/>
                <a:ext cx="2439988" cy="355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33" name="Text Box 7"/>
              <p:cNvSpPr txBox="1">
                <a:spLocks noChangeArrowheads="1"/>
              </p:cNvSpPr>
              <p:nvPr/>
            </p:nvSpPr>
            <p:spPr bwMode="auto">
              <a:xfrm>
                <a:off x="7848600" y="4038600"/>
                <a:ext cx="533400" cy="503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700" i="1">
                    <a:latin typeface="Times New Roman" pitchFamily="18" charset="0"/>
                  </a:rPr>
                  <a:t>D</a:t>
                </a:r>
                <a:r>
                  <a:rPr lang="en-US" sz="2700" i="1" baseline="-25000">
                    <a:latin typeface="Times New Roman" pitchFamily="18" charset="0"/>
                  </a:rPr>
                  <a:t>y</a:t>
                </a:r>
              </a:p>
            </p:txBody>
          </p:sp>
          <p:sp>
            <p:nvSpPr>
              <p:cNvPr id="1034" name="Text Box 8"/>
              <p:cNvSpPr txBox="1">
                <a:spLocks noChangeArrowheads="1"/>
              </p:cNvSpPr>
              <p:nvPr/>
            </p:nvSpPr>
            <p:spPr bwMode="auto">
              <a:xfrm>
                <a:off x="4953000" y="3886200"/>
                <a:ext cx="685800" cy="503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700" i="1">
                    <a:latin typeface="Times New Roman" pitchFamily="18" charset="0"/>
                  </a:rPr>
                  <a:t>D</a:t>
                </a:r>
                <a:r>
                  <a:rPr lang="en-US" sz="2700" i="1" baseline="-25000">
                    <a:latin typeface="Times New Roman" pitchFamily="18" charset="0"/>
                  </a:rPr>
                  <a:t>x</a:t>
                </a:r>
              </a:p>
            </p:txBody>
          </p:sp>
          <p:sp>
            <p:nvSpPr>
              <p:cNvPr id="1035" name="AutoShape 10"/>
              <p:cNvSpPr>
                <a:spLocks noChangeArrowheads="1"/>
              </p:cNvSpPr>
              <p:nvPr/>
            </p:nvSpPr>
            <p:spPr bwMode="auto">
              <a:xfrm rot="5035652">
                <a:off x="5332413" y="4014788"/>
                <a:ext cx="685800" cy="228600"/>
              </a:xfrm>
              <a:custGeom>
                <a:avLst/>
                <a:gdLst>
                  <a:gd name="T0" fmla="*/ 2147483647 w 21600"/>
                  <a:gd name="T1" fmla="*/ 0 h 21600"/>
                  <a:gd name="T2" fmla="*/ 2147483647 w 21600"/>
                  <a:gd name="T3" fmla="*/ 0 h 21600"/>
                  <a:gd name="T4" fmla="*/ 2147483647 w 21600"/>
                  <a:gd name="T5" fmla="*/ 0 h 21600"/>
                  <a:gd name="T6" fmla="*/ 2147483647 w 21600"/>
                  <a:gd name="T7" fmla="*/ 0 h 21600"/>
                  <a:gd name="T8" fmla="*/ 2147483647 w 21600"/>
                  <a:gd name="T9" fmla="*/ 2147483647 h 21600"/>
                  <a:gd name="T10" fmla="*/ 2147483647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AutoShape 11"/>
              <p:cNvSpPr>
                <a:spLocks noChangeArrowheads="1"/>
              </p:cNvSpPr>
              <p:nvPr/>
            </p:nvSpPr>
            <p:spPr bwMode="auto">
              <a:xfrm rot="10800000">
                <a:off x="6400800" y="1981200"/>
                <a:ext cx="685800" cy="228600"/>
              </a:xfrm>
              <a:custGeom>
                <a:avLst/>
                <a:gdLst>
                  <a:gd name="T0" fmla="*/ 2147483647 w 21600"/>
                  <a:gd name="T1" fmla="*/ 0 h 21600"/>
                  <a:gd name="T2" fmla="*/ 2147483647 w 21600"/>
                  <a:gd name="T3" fmla="*/ 0 h 21600"/>
                  <a:gd name="T4" fmla="*/ 2147483647 w 21600"/>
                  <a:gd name="T5" fmla="*/ 0 h 21600"/>
                  <a:gd name="T6" fmla="*/ 2147483647 w 21600"/>
                  <a:gd name="T7" fmla="*/ 0 h 21600"/>
                  <a:gd name="T8" fmla="*/ 2147483647 w 21600"/>
                  <a:gd name="T9" fmla="*/ 2147483647 h 21600"/>
                  <a:gd name="T10" fmla="*/ 2147483647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AutoShape 12"/>
              <p:cNvSpPr>
                <a:spLocks noChangeArrowheads="1"/>
              </p:cNvSpPr>
              <p:nvPr/>
            </p:nvSpPr>
            <p:spPr bwMode="auto">
              <a:xfrm rot="-5114182">
                <a:off x="7315200" y="4067175"/>
                <a:ext cx="685800" cy="228600"/>
              </a:xfrm>
              <a:custGeom>
                <a:avLst/>
                <a:gdLst>
                  <a:gd name="T0" fmla="*/ 2147483647 w 21600"/>
                  <a:gd name="T1" fmla="*/ 0 h 21600"/>
                  <a:gd name="T2" fmla="*/ 2147483647 w 21600"/>
                  <a:gd name="T3" fmla="*/ 0 h 21600"/>
                  <a:gd name="T4" fmla="*/ 2147483647 w 21600"/>
                  <a:gd name="T5" fmla="*/ 0 h 21600"/>
                  <a:gd name="T6" fmla="*/ 2147483647 w 21600"/>
                  <a:gd name="T7" fmla="*/ 0 h 21600"/>
                  <a:gd name="T8" fmla="*/ 2147483647 w 21600"/>
                  <a:gd name="T9" fmla="*/ 2147483647 h 21600"/>
                  <a:gd name="T10" fmla="*/ 2147483647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2057400" y="1206500"/>
            <a:ext cx="292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Why an ellipsoid model</a:t>
            </a:r>
            <a:r>
              <a:rPr lang="en-US">
                <a:solidFill>
                  <a:schemeClr val="accent2"/>
                </a:solidFill>
              </a:rPr>
              <a:t> </a:t>
            </a:r>
            <a:r>
              <a:rPr lang="en-US" b="1"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2270125" y="4935538"/>
            <a:ext cx="4664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609600" y="304800"/>
            <a:ext cx="60960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500" b="1">
                <a:solidFill>
                  <a:schemeClr val="accent2"/>
                </a:solidFill>
                <a:latin typeface="Arial Black" pitchFamily="34" charset="0"/>
              </a:rPr>
              <a:t>Diffusion Properties of Proteins</a:t>
            </a:r>
            <a:r>
              <a:rPr lang="en-US" b="1">
                <a:solidFill>
                  <a:schemeClr val="accent2"/>
                </a:solidFill>
                <a:latin typeface="Arial Black" pitchFamily="34" charset="0"/>
              </a:rPr>
              <a:t/>
            </a:r>
            <a:br>
              <a:rPr lang="en-US" b="1">
                <a:solidFill>
                  <a:schemeClr val="accent2"/>
                </a:solidFill>
                <a:latin typeface="Arial Black" pitchFamily="34" charset="0"/>
              </a:rPr>
            </a:br>
            <a:r>
              <a:rPr lang="en-US" b="1">
                <a:solidFill>
                  <a:schemeClr val="accent2"/>
                </a:solidFill>
                <a:latin typeface="Arial Black" pitchFamily="34" charset="0"/>
              </a:rPr>
              <a:t>    </a:t>
            </a:r>
            <a:r>
              <a:rPr lang="en-US" sz="1700" b="1">
                <a:solidFill>
                  <a:schemeClr val="accent2"/>
                </a:solidFill>
                <a:latin typeface="Arial Black" pitchFamily="34" charset="0"/>
              </a:rPr>
              <a:t>from ellipsoid model</a:t>
            </a:r>
          </a:p>
        </p:txBody>
      </p:sp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1047750" y="2085975"/>
            <a:ext cx="200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Diffusion Tensor</a:t>
            </a: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6483350" y="2082800"/>
            <a:ext cx="174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Ellipsoid Shell</a:t>
            </a:r>
          </a:p>
        </p:txBody>
      </p:sp>
      <p:sp>
        <p:nvSpPr>
          <p:cNvPr id="2056" name="Rectangle 7"/>
          <p:cNvSpPr>
            <a:spLocks noChangeArrowheads="1"/>
          </p:cNvSpPr>
          <p:nvPr/>
        </p:nvSpPr>
        <p:spPr bwMode="auto">
          <a:xfrm>
            <a:off x="0" y="3073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50" name="Object 8"/>
          <p:cNvGraphicFramePr>
            <a:graphicFrameLocks noChangeAspect="1"/>
          </p:cNvGraphicFramePr>
          <p:nvPr/>
        </p:nvGraphicFramePr>
        <p:xfrm>
          <a:off x="800100" y="2886075"/>
          <a:ext cx="2514600" cy="1782763"/>
        </p:xfrm>
        <a:graphic>
          <a:graphicData uri="http://schemas.openxmlformats.org/presentationml/2006/ole">
            <p:oleObj spid="_x0000_s2050" name="Equation" r:id="rId4" imgW="1002865" imgH="710891" progId="Equation.3">
              <p:embed/>
            </p:oleObj>
          </a:graphicData>
        </a:graphic>
      </p:graphicFrame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762000" y="5392738"/>
            <a:ext cx="2800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3</a:t>
            </a:r>
            <a:r>
              <a:rPr lang="en-US">
                <a:solidFill>
                  <a:schemeClr val="accent2"/>
                </a:solidFill>
              </a:rPr>
              <a:t> Euler angles for</a:t>
            </a:r>
          </a:p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Diffusion Tensor PAF</a:t>
            </a:r>
            <a:endParaRPr lang="en-US">
              <a:solidFill>
                <a:schemeClr val="accent2"/>
              </a:solidFill>
            </a:endParaRPr>
          </a:p>
        </p:txBody>
      </p:sp>
      <p:grpSp>
        <p:nvGrpSpPr>
          <p:cNvPr id="2058" name="Group 10"/>
          <p:cNvGrpSpPr>
            <a:grpSpLocks/>
          </p:cNvGrpSpPr>
          <p:nvPr/>
        </p:nvGrpSpPr>
        <p:grpSpPr bwMode="auto">
          <a:xfrm>
            <a:off x="6096000" y="2514600"/>
            <a:ext cx="2743200" cy="2514600"/>
            <a:chOff x="3840" y="1728"/>
            <a:chExt cx="1728" cy="1584"/>
          </a:xfrm>
        </p:grpSpPr>
        <p:pic>
          <p:nvPicPr>
            <p:cNvPr id="2062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 l="45744" t="20912" r="18747" b="25095"/>
            <a:stretch>
              <a:fillRect/>
            </a:stretch>
          </p:blipFill>
          <p:spPr bwMode="auto">
            <a:xfrm>
              <a:off x="3959" y="1824"/>
              <a:ext cx="1364" cy="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063" name="Group 12"/>
            <p:cNvGrpSpPr>
              <a:grpSpLocks/>
            </p:cNvGrpSpPr>
            <p:nvPr/>
          </p:nvGrpSpPr>
          <p:grpSpPr bwMode="auto">
            <a:xfrm>
              <a:off x="3840" y="1728"/>
              <a:ext cx="1728" cy="1575"/>
              <a:chOff x="3840" y="1728"/>
              <a:chExt cx="1728" cy="1575"/>
            </a:xfrm>
          </p:grpSpPr>
          <p:sp>
            <p:nvSpPr>
              <p:cNvPr id="2064" name="Text Box 13"/>
              <p:cNvSpPr txBox="1">
                <a:spLocks noChangeArrowheads="1"/>
              </p:cNvSpPr>
              <p:nvPr/>
            </p:nvSpPr>
            <p:spPr bwMode="auto">
              <a:xfrm>
                <a:off x="5232" y="1728"/>
                <a:ext cx="33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i="1"/>
                  <a:t>A</a:t>
                </a:r>
                <a:r>
                  <a:rPr lang="en-US" i="1" baseline="-25000"/>
                  <a:t>z</a:t>
                </a:r>
              </a:p>
            </p:txBody>
          </p:sp>
          <p:sp>
            <p:nvSpPr>
              <p:cNvPr id="2065" name="Text Box 14"/>
              <p:cNvSpPr txBox="1">
                <a:spLocks noChangeArrowheads="1"/>
              </p:cNvSpPr>
              <p:nvPr/>
            </p:nvSpPr>
            <p:spPr bwMode="auto">
              <a:xfrm>
                <a:off x="4992" y="3072"/>
                <a:ext cx="33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i="1"/>
                  <a:t>A</a:t>
                </a:r>
                <a:r>
                  <a:rPr lang="en-US" i="1" baseline="-25000"/>
                  <a:t>y</a:t>
                </a:r>
              </a:p>
            </p:txBody>
          </p:sp>
          <p:sp>
            <p:nvSpPr>
              <p:cNvPr id="2066" name="Text Box 15"/>
              <p:cNvSpPr txBox="1">
                <a:spLocks noChangeArrowheads="1"/>
              </p:cNvSpPr>
              <p:nvPr/>
            </p:nvSpPr>
            <p:spPr bwMode="auto">
              <a:xfrm>
                <a:off x="3840" y="2160"/>
                <a:ext cx="33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i="1"/>
                  <a:t>A</a:t>
                </a:r>
                <a:r>
                  <a:rPr lang="en-US" i="1" baseline="-25000"/>
                  <a:t>x</a:t>
                </a:r>
              </a:p>
            </p:txBody>
          </p:sp>
        </p:grpSp>
      </p:grpSp>
      <p:sp>
        <p:nvSpPr>
          <p:cNvPr id="2059" name="Rectangle 16"/>
          <p:cNvSpPr>
            <a:spLocks noChangeArrowheads="1"/>
          </p:cNvSpPr>
          <p:nvPr/>
        </p:nvSpPr>
        <p:spPr bwMode="auto">
          <a:xfrm>
            <a:off x="5937250" y="5392738"/>
            <a:ext cx="269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3</a:t>
            </a:r>
            <a:r>
              <a:rPr lang="en-US">
                <a:solidFill>
                  <a:schemeClr val="accent2"/>
                </a:solidFill>
              </a:rPr>
              <a:t> Euler angles for</a:t>
            </a:r>
          </a:p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Ellipsoid orientation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2060" name="AutoShape 17"/>
          <p:cNvSpPr>
            <a:spLocks noChangeArrowheads="1"/>
          </p:cNvSpPr>
          <p:nvPr/>
        </p:nvSpPr>
        <p:spPr bwMode="auto">
          <a:xfrm>
            <a:off x="3886200" y="3429000"/>
            <a:ext cx="1600200" cy="304800"/>
          </a:xfrm>
          <a:prstGeom prst="leftRightArrow">
            <a:avLst>
              <a:gd name="adj1" fmla="val 50000"/>
              <a:gd name="adj2" fmla="val 105000"/>
            </a:avLst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1" name="Rectangle 18"/>
          <p:cNvSpPr>
            <a:spLocks noChangeArrowheads="1"/>
          </p:cNvSpPr>
          <p:nvPr/>
        </p:nvSpPr>
        <p:spPr bwMode="auto">
          <a:xfrm>
            <a:off x="3895725" y="2855913"/>
            <a:ext cx="16113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700">
                <a:solidFill>
                  <a:schemeClr val="accent2"/>
                </a:solidFill>
                <a:latin typeface="Arial Black" pitchFamily="34" charset="0"/>
              </a:rPr>
              <a:t> </a:t>
            </a:r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One</a:t>
            </a:r>
            <a:r>
              <a:rPr lang="en-US">
                <a:solidFill>
                  <a:schemeClr val="accent2"/>
                </a:solidFill>
              </a:rPr>
              <a:t>-to-</a:t>
            </a:r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One</a:t>
            </a:r>
            <a:r>
              <a:rPr lang="en-US">
                <a:solidFill>
                  <a:schemeClr val="accent2"/>
                </a:solidFill>
              </a:rPr>
              <a:t> </a:t>
            </a:r>
          </a:p>
          <a:p>
            <a:r>
              <a:rPr lang="en-US">
                <a:solidFill>
                  <a:schemeClr val="accent2"/>
                </a:solidFill>
              </a:rPr>
              <a:t>    mapping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6518</TotalTime>
  <Words>1265</Words>
  <Application>Microsoft Office PowerPoint</Application>
  <PresentationFormat>On-screen Show (4:3)</PresentationFormat>
  <Paragraphs>384</Paragraphs>
  <Slides>49</Slides>
  <Notes>49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Default Design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</vt:vector>
  </TitlesOfParts>
  <Company>UMCP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ryabov</dc:creator>
  <cp:lastModifiedBy>yasya</cp:lastModifiedBy>
  <cp:revision>886</cp:revision>
  <dcterms:created xsi:type="dcterms:W3CDTF">2004-01-27T18:24:16Z</dcterms:created>
  <dcterms:modified xsi:type="dcterms:W3CDTF">2011-05-10T17:29:36Z</dcterms:modified>
</cp:coreProperties>
</file>